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8" r:id="rId4"/>
    <p:sldId id="268" r:id="rId5"/>
    <p:sldId id="269" r:id="rId6"/>
    <p:sldId id="279" r:id="rId7"/>
    <p:sldId id="270" r:id="rId8"/>
    <p:sldId id="282" r:id="rId9"/>
    <p:sldId id="283" r:id="rId10"/>
    <p:sldId id="285" r:id="rId11"/>
    <p:sldId id="278" r:id="rId12"/>
    <p:sldId id="284" r:id="rId13"/>
    <p:sldId id="291" r:id="rId14"/>
    <p:sldId id="288" r:id="rId15"/>
    <p:sldId id="281" r:id="rId16"/>
    <p:sldId id="273" r:id="rId17"/>
    <p:sldId id="274" r:id="rId18"/>
    <p:sldId id="275" r:id="rId19"/>
    <p:sldId id="290" r:id="rId20"/>
    <p:sldId id="276" r:id="rId21"/>
    <p:sldId id="271" r:id="rId22"/>
    <p:sldId id="28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03" autoAdjust="0"/>
    <p:restoredTop sz="94629" autoAdjust="0"/>
  </p:normalViewPr>
  <p:slideViewPr>
    <p:cSldViewPr snapToGrid="0">
      <p:cViewPr varScale="1">
        <p:scale>
          <a:sx n="83" d="100"/>
          <a:sy n="83" d="100"/>
        </p:scale>
        <p:origin x="9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40FF7D-8A5A-40C7-92E6-E62A3C6C5EC9}"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386267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40FF7D-8A5A-40C7-92E6-E62A3C6C5EC9}"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59267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40FF7D-8A5A-40C7-92E6-E62A3C6C5EC9}"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109646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40FF7D-8A5A-40C7-92E6-E62A3C6C5EC9}"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392018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40FF7D-8A5A-40C7-92E6-E62A3C6C5EC9}"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2060106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540FF7D-8A5A-40C7-92E6-E62A3C6C5EC9}"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386596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540FF7D-8A5A-40C7-92E6-E62A3C6C5EC9}" type="datetimeFigureOut">
              <a:rPr lang="en-GB" smtClean="0"/>
              <a:t>26/02/2024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3517251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540FF7D-8A5A-40C7-92E6-E62A3C6C5EC9}" type="datetimeFigureOut">
              <a:rPr lang="en-GB" smtClean="0"/>
              <a:t>26/02/2024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49841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0FF7D-8A5A-40C7-92E6-E62A3C6C5EC9}" type="datetimeFigureOut">
              <a:rPr lang="en-GB" smtClean="0"/>
              <a:t>26/02/2024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90346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0FF7D-8A5A-40C7-92E6-E62A3C6C5EC9}"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249688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0FF7D-8A5A-40C7-92E6-E62A3C6C5EC9}"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10154-F663-484D-9636-F34C3A648A06}" type="slidenum">
              <a:rPr lang="en-GB" smtClean="0"/>
              <a:t>‹#›</a:t>
            </a:fld>
            <a:endParaRPr lang="en-GB"/>
          </a:p>
        </p:txBody>
      </p:sp>
    </p:spTree>
    <p:extLst>
      <p:ext uri="{BB962C8B-B14F-4D97-AF65-F5344CB8AC3E}">
        <p14:creationId xmlns:p14="http://schemas.microsoft.com/office/powerpoint/2010/main" val="3452127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0FF7D-8A5A-40C7-92E6-E62A3C6C5EC9}" type="datetimeFigureOut">
              <a:rPr lang="en-GB" smtClean="0"/>
              <a:t>26/02/2024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10154-F663-484D-9636-F34C3A648A06}" type="slidenum">
              <a:rPr lang="en-GB" smtClean="0"/>
              <a:t>‹#›</a:t>
            </a:fld>
            <a:endParaRPr lang="en-GB"/>
          </a:p>
        </p:txBody>
      </p:sp>
    </p:spTree>
    <p:extLst>
      <p:ext uri="{BB962C8B-B14F-4D97-AF65-F5344CB8AC3E}">
        <p14:creationId xmlns:p14="http://schemas.microsoft.com/office/powerpoint/2010/main" val="407730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896977"/>
            <a:ext cx="11775056" cy="5779868"/>
          </a:xfrm>
        </p:spPr>
        <p:txBody>
          <a:bodyPr>
            <a:normAutofit/>
          </a:bodyPr>
          <a:lstStyle/>
          <a:p>
            <a:endParaRPr lang="en-GB" sz="1600" dirty="0" smtClean="0"/>
          </a:p>
          <a:p>
            <a:endParaRPr lang="en-GB" sz="1600" dirty="0"/>
          </a:p>
          <a:p>
            <a:endParaRPr lang="en-GB" sz="1600" dirty="0" smtClean="0"/>
          </a:p>
          <a:p>
            <a:endParaRPr lang="en-GB" sz="1600" dirty="0"/>
          </a:p>
          <a:p>
            <a:r>
              <a:rPr lang="en-GB" sz="4400" i="1" dirty="0">
                <a:effectLst>
                  <a:outerShdw blurRad="38100" dist="38100" dir="2700000" algn="tl">
                    <a:srgbClr val="000000">
                      <a:alpha val="43137"/>
                    </a:srgbClr>
                  </a:outerShdw>
                </a:effectLst>
                <a:latin typeface="Times New Roman" pitchFamily="18" charset="0"/>
                <a:cs typeface="Times New Roman" pitchFamily="18" charset="0"/>
              </a:rPr>
              <a:t>So far achievements and future steps of the Ethics</a:t>
            </a:r>
          </a:p>
          <a:p>
            <a:r>
              <a:rPr lang="en-GB" sz="4400" i="1" dirty="0" smtClean="0">
                <a:effectLst>
                  <a:outerShdw blurRad="38100" dist="38100" dir="2700000" algn="tl">
                    <a:srgbClr val="000000">
                      <a:alpha val="43137"/>
                    </a:srgbClr>
                  </a:outerShdw>
                </a:effectLst>
                <a:latin typeface="Times New Roman" pitchFamily="18" charset="0"/>
                <a:cs typeface="Times New Roman" pitchFamily="18" charset="0"/>
              </a:rPr>
              <a:t>Committee </a:t>
            </a:r>
            <a:r>
              <a:rPr lang="en-GB" sz="4400" i="1" dirty="0">
                <a:effectLst>
                  <a:outerShdw blurRad="38100" dist="38100" dir="2700000" algn="tl">
                    <a:srgbClr val="000000">
                      <a:alpha val="43137"/>
                    </a:srgbClr>
                  </a:outerShdw>
                </a:effectLst>
                <a:latin typeface="Times New Roman" pitchFamily="18" charset="0"/>
                <a:cs typeface="Times New Roman" pitchFamily="18" charset="0"/>
              </a:rPr>
              <a:t>in relation to academic </a:t>
            </a:r>
            <a:r>
              <a:rPr lang="en-GB" sz="4400" i="1" dirty="0" smtClean="0">
                <a:effectLst>
                  <a:outerShdw blurRad="38100" dist="38100" dir="2700000" algn="tl">
                    <a:srgbClr val="000000">
                      <a:alpha val="43137"/>
                    </a:srgbClr>
                  </a:outerShdw>
                </a:effectLst>
                <a:latin typeface="Times New Roman" pitchFamily="18" charset="0"/>
                <a:cs typeface="Times New Roman" pitchFamily="18" charset="0"/>
              </a:rPr>
              <a:t>integrity</a:t>
            </a:r>
          </a:p>
          <a:p>
            <a:endParaRPr lang="en-GB" sz="3600" i="1" dirty="0">
              <a:effectLst>
                <a:outerShdw blurRad="38100" dist="38100" dir="2700000" algn="tl">
                  <a:srgbClr val="000000">
                    <a:alpha val="43137"/>
                  </a:srgbClr>
                </a:outerShdw>
              </a:effectLst>
              <a:latin typeface="Times New Roman" pitchFamily="18" charset="0"/>
              <a:cs typeface="Times New Roman" pitchFamily="18" charset="0"/>
            </a:endParaRPr>
          </a:p>
          <a:p>
            <a:r>
              <a:rPr lang="sr-Latn-ME" sz="3200" i="1" dirty="0" smtClean="0">
                <a:effectLst>
                  <a:outerShdw blurRad="38100" dist="38100" dir="2700000" algn="tl">
                    <a:srgbClr val="000000">
                      <a:alpha val="43137"/>
                    </a:srgbClr>
                  </a:outerShdw>
                </a:effectLst>
                <a:latin typeface="Times New Roman" pitchFamily="18" charset="0"/>
                <a:cs typeface="Times New Roman" pitchFamily="18" charset="0"/>
              </a:rPr>
              <a:t>Mara Šćepanović</a:t>
            </a:r>
            <a:endParaRPr lang="en-GB" sz="3200" i="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892346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 y="130695"/>
            <a:ext cx="11643360" cy="6469380"/>
          </a:xfrm>
        </p:spPr>
        <p:txBody>
          <a:bodyPr>
            <a:normAutofit/>
          </a:bodyPr>
          <a:lstStyle/>
          <a:p>
            <a:pPr marL="0" indent="0" algn="just">
              <a:buNone/>
            </a:pPr>
            <a:endParaRPr lang="en-US" i="1" dirty="0" smtClean="0">
              <a:latin typeface="Times New Roman" pitchFamily="18" charset="0"/>
              <a:cs typeface="Times New Roman" pitchFamily="18" charset="0"/>
            </a:endParaRPr>
          </a:p>
          <a:p>
            <a:pPr marL="0" indent="0" algn="just">
              <a:buNone/>
            </a:pPr>
            <a:endParaRPr lang="en-US" i="1" dirty="0">
              <a:latin typeface="Times New Roman" pitchFamily="18" charset="0"/>
              <a:cs typeface="Times New Roman" pitchFamily="18" charset="0"/>
            </a:endParaRPr>
          </a:p>
          <a:p>
            <a:pPr marL="0" indent="0" algn="just">
              <a:buNone/>
            </a:pPr>
            <a:r>
              <a:rPr lang="en-US" i="1" dirty="0" smtClean="0">
                <a:latin typeface="Times New Roman" pitchFamily="18" charset="0"/>
                <a:cs typeface="Times New Roman" pitchFamily="18" charset="0"/>
              </a:rPr>
              <a:t>Round </a:t>
            </a:r>
            <a:r>
              <a:rPr lang="en-US" i="1" dirty="0">
                <a:latin typeface="Times New Roman" pitchFamily="18" charset="0"/>
                <a:cs typeface="Times New Roman" pitchFamily="18" charset="0"/>
              </a:rPr>
              <a:t>table on the topic "Academic Integrity - State without which cannot" take place at the end of February last year</a:t>
            </a:r>
            <a:r>
              <a:rPr lang="en-US" i="1" dirty="0" smtClean="0">
                <a:latin typeface="Times New Roman" pitchFamily="18" charset="0"/>
                <a:cs typeface="Times New Roman" pitchFamily="18" charset="0"/>
              </a:rPr>
              <a:t>.</a:t>
            </a:r>
          </a:p>
          <a:p>
            <a:pPr marL="0" indent="0" algn="just">
              <a:buNone/>
            </a:pPr>
            <a:endParaRPr lang="en-US" i="1" dirty="0" smtClean="0">
              <a:latin typeface="Times New Roman" pitchFamily="18" charset="0"/>
              <a:cs typeface="Times New Roman" pitchFamily="18" charset="0"/>
            </a:endParaRPr>
          </a:p>
          <a:p>
            <a:pPr marL="0" indent="0" algn="just">
              <a:buNone/>
            </a:pPr>
            <a:r>
              <a:rPr lang="en-US" i="1" dirty="0" smtClean="0">
                <a:latin typeface="Times New Roman" pitchFamily="18" charset="0"/>
                <a:cs typeface="Times New Roman" pitchFamily="18" charset="0"/>
              </a:rPr>
              <a:t>The </a:t>
            </a:r>
            <a:r>
              <a:rPr lang="en-US" i="1" dirty="0">
                <a:latin typeface="Times New Roman" pitchFamily="18" charset="0"/>
                <a:cs typeface="Times New Roman" pitchFamily="18" charset="0"/>
              </a:rPr>
              <a:t>round table gathered representatives of the Ministry of Education, the Ethics Commission, as well as numerous representatives of the academic </a:t>
            </a:r>
            <a:r>
              <a:rPr lang="en-US" i="1" dirty="0" smtClean="0">
                <a:latin typeface="Times New Roman" pitchFamily="18" charset="0"/>
                <a:cs typeface="Times New Roman" pitchFamily="18" charset="0"/>
              </a:rPr>
              <a:t>community, referring to the results achieved in the previous period, such as the development and adoption of additional standards in academic integrity, which will be used during institutional assessment and developing through the project "quality education for all" with the support of the Council of Europe Office. </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263265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825" y="130622"/>
            <a:ext cx="11897963" cy="6540144"/>
          </a:xfrm>
        </p:spPr>
        <p:txBody>
          <a:bodyPr>
            <a:normAutofit/>
          </a:bodyPr>
          <a:lstStyle/>
          <a:p>
            <a:pPr algn="just"/>
            <a:endParaRPr lang="en-GB" dirty="0">
              <a:latin typeface="Times New Roman" pitchFamily="18" charset="0"/>
              <a:cs typeface="Times New Roman" pitchFamily="18" charset="0"/>
            </a:endParaRPr>
          </a:p>
        </p:txBody>
      </p:sp>
      <p:sp>
        <p:nvSpPr>
          <p:cNvPr id="6" name="Rectangle 5"/>
          <p:cNvSpPr/>
          <p:nvPr/>
        </p:nvSpPr>
        <p:spPr>
          <a:xfrm>
            <a:off x="304327" y="646544"/>
            <a:ext cx="11650957" cy="5262979"/>
          </a:xfrm>
          <a:prstGeom prst="rect">
            <a:avLst/>
          </a:prstGeom>
        </p:spPr>
        <p:txBody>
          <a:bodyPr wrap="square">
            <a:spAutoFit/>
          </a:bodyPr>
          <a:lstStyle/>
          <a:p>
            <a:pPr algn="just"/>
            <a:r>
              <a:rPr lang="en-US" sz="2800" i="1" dirty="0">
                <a:latin typeface="Times New Roman" pitchFamily="18" charset="0"/>
                <a:cs typeface="Times New Roman" pitchFamily="18" charset="0"/>
              </a:rPr>
              <a:t>As a continuation of successful cooperation, the realization of pilot evaluation of additional standards in academic integrity, which will announce in testing the </a:t>
            </a:r>
            <a:r>
              <a:rPr lang="en-US" sz="2800" i="1" dirty="0" smtClean="0">
                <a:latin typeface="Times New Roman" pitchFamily="18" charset="0"/>
                <a:cs typeface="Times New Roman" pitchFamily="18" charset="0"/>
              </a:rPr>
              <a:t>standards </a:t>
            </a:r>
            <a:r>
              <a:rPr lang="en-US" sz="2800" i="1" dirty="0">
                <a:latin typeface="Times New Roman" pitchFamily="18" charset="0"/>
                <a:cs typeface="Times New Roman" pitchFamily="18" charset="0"/>
              </a:rPr>
              <a:t>of its practical application in higher education institutions in higher education institutions. </a:t>
            </a:r>
            <a:endParaRPr lang="en-US" sz="2800" i="1" dirty="0" smtClean="0">
              <a:latin typeface="Times New Roman" pitchFamily="18" charset="0"/>
              <a:cs typeface="Times New Roman" pitchFamily="18" charset="0"/>
            </a:endParaRPr>
          </a:p>
          <a:p>
            <a:pPr algn="just"/>
            <a:endParaRPr lang="en-US" sz="2800" i="1" dirty="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In </a:t>
            </a:r>
            <a:r>
              <a:rPr lang="en-US" sz="2800" i="1" dirty="0">
                <a:latin typeface="Times New Roman" pitchFamily="18" charset="0"/>
                <a:cs typeface="Times New Roman" pitchFamily="18" charset="0"/>
              </a:rPr>
              <a:t>this way, with the help of higher education institutions, an assessment of standards or recommendations will be given, whether the standard should improve and adapt to the needs of the Montenegrin higher education system. </a:t>
            </a:r>
            <a:endParaRPr lang="en-US" sz="2800" i="1" dirty="0" smtClean="0">
              <a:latin typeface="Times New Roman" pitchFamily="18" charset="0"/>
              <a:cs typeface="Times New Roman" pitchFamily="18" charset="0"/>
            </a:endParaRPr>
          </a:p>
          <a:p>
            <a:pPr algn="just"/>
            <a:endParaRPr lang="en-US" sz="2800" i="1" dirty="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On </a:t>
            </a:r>
            <a:r>
              <a:rPr lang="en-US" sz="2800" i="1" dirty="0">
                <a:latin typeface="Times New Roman" pitchFamily="18" charset="0"/>
                <a:cs typeface="Times New Roman" pitchFamily="18" charset="0"/>
              </a:rPr>
              <a:t>the other hand, pilot evaluation will help institutions of higher education test their internal quality systems through assessing all criteria defined by additional standards on academic integrity.</a:t>
            </a:r>
            <a:endParaRPr lang="en-GB" sz="2800" dirty="0"/>
          </a:p>
        </p:txBody>
      </p:sp>
    </p:spTree>
    <p:extLst>
      <p:ext uri="{BB962C8B-B14F-4D97-AF65-F5344CB8AC3E}">
        <p14:creationId xmlns:p14="http://schemas.microsoft.com/office/powerpoint/2010/main" val="3208801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16" y="93748"/>
            <a:ext cx="12126884" cy="6764251"/>
          </a:xfrm>
        </p:spPr>
        <p:txBody>
          <a:bodyPr/>
          <a:lstStyle/>
          <a:p>
            <a:pPr marL="0" indent="0" algn="just">
              <a:buNone/>
            </a:pPr>
            <a:r>
              <a:rPr lang="en-US" i="1" dirty="0">
                <a:latin typeface="Times New Roman" pitchFamily="18" charset="0"/>
                <a:cs typeface="Times New Roman" pitchFamily="18" charset="0"/>
              </a:rPr>
              <a:t>In the period 5th to 8th of June, a visit to higher education institutions in Montenegro, as part of the pilot evaluation of the supplementary standard on academic integrity (standard 11. Mechanisms of academic integrity and strengthening the culture of integrity) was conducted</a:t>
            </a:r>
            <a:r>
              <a:rPr lang="en-US" i="1" dirty="0" smtClean="0">
                <a:latin typeface="Times New Roman" pitchFamily="18" charset="0"/>
                <a:cs typeface="Times New Roman" pitchFamily="18" charset="0"/>
              </a:rPr>
              <a:t>.</a:t>
            </a:r>
          </a:p>
          <a:p>
            <a:pPr marL="0" indent="0" algn="just">
              <a:buNone/>
            </a:pPr>
            <a:endParaRPr lang="en-US" i="1" dirty="0">
              <a:latin typeface="Times New Roman" pitchFamily="18" charset="0"/>
              <a:cs typeface="Times New Roman" pitchFamily="18" charset="0"/>
            </a:endParaRPr>
          </a:p>
          <a:p>
            <a:pPr marL="0" indent="0" algn="just">
              <a:buNone/>
            </a:pPr>
            <a:r>
              <a:rPr lang="en-US" i="1" dirty="0">
                <a:latin typeface="Times New Roman" pitchFamily="18" charset="0"/>
                <a:cs typeface="Times New Roman" pitchFamily="18" charset="0"/>
              </a:rPr>
              <a:t>The evaluators, Carolyn Campbell OBE, MA LLB (University of Glasgow) and </a:t>
            </a:r>
            <a:r>
              <a:rPr lang="en-US" i="1" dirty="0" err="1">
                <a:latin typeface="Times New Roman" pitchFamily="18" charset="0"/>
                <a:cs typeface="Times New Roman" pitchFamily="18" charset="0"/>
              </a:rPr>
              <a:t>Stamenka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Uvalić-Trumbić</a:t>
            </a:r>
            <a:r>
              <a:rPr lang="en-US" i="1" dirty="0">
                <a:latin typeface="Times New Roman" pitchFamily="18" charset="0"/>
                <a:cs typeface="Times New Roman" pitchFamily="18" charset="0"/>
              </a:rPr>
              <a:t> (international expert in the field of higher education), hired by the office of the Council of Europe, interviewed the representatives of higher education institutions during 4 days in Montenegro about the challenges and ways of applying the principle of academic integrity at institutions and on that occasion gave proposals and suggestions for improving the application of the supplementary standard</a:t>
            </a:r>
            <a:r>
              <a:rPr lang="en-US" i="1" dirty="0" smtClean="0">
                <a:latin typeface="Times New Roman" pitchFamily="18" charset="0"/>
                <a:cs typeface="Times New Roman" pitchFamily="18" charset="0"/>
              </a:rPr>
              <a:t>.</a:t>
            </a:r>
          </a:p>
          <a:p>
            <a:pPr marL="0" indent="0" algn="just">
              <a:buNone/>
            </a:pPr>
            <a:endParaRPr lang="en-US" i="1" dirty="0" smtClean="0">
              <a:latin typeface="Times New Roman" pitchFamily="18" charset="0"/>
              <a:cs typeface="Times New Roman" pitchFamily="18" charset="0"/>
            </a:endParaRPr>
          </a:p>
          <a:p>
            <a:pPr marL="0" indent="0" algn="just">
              <a:buNone/>
            </a:pPr>
            <a:r>
              <a:rPr lang="en-US" i="1" dirty="0">
                <a:latin typeface="Times New Roman" pitchFamily="18" charset="0"/>
                <a:cs typeface="Times New Roman" pitchFamily="18" charset="0"/>
              </a:rPr>
              <a:t>The pilot evaluation of the </a:t>
            </a:r>
            <a:r>
              <a:rPr lang="en-US" i="1" dirty="0" smtClean="0">
                <a:latin typeface="Times New Roman" pitchFamily="18" charset="0"/>
                <a:cs typeface="Times New Roman" pitchFamily="18" charset="0"/>
              </a:rPr>
              <a:t>supplementary </a:t>
            </a:r>
            <a:r>
              <a:rPr lang="en-US" i="1" dirty="0">
                <a:latin typeface="Times New Roman" pitchFamily="18" charset="0"/>
                <a:cs typeface="Times New Roman" pitchFamily="18" charset="0"/>
              </a:rPr>
              <a:t>standard is carried out by the Agency for Control and Quality Assurance of Higher Education, the Ethics Committee, and the office of the Council of Europe in Podgorica.</a:t>
            </a:r>
          </a:p>
        </p:txBody>
      </p:sp>
    </p:spTree>
    <p:extLst>
      <p:ext uri="{BB962C8B-B14F-4D97-AF65-F5344CB8AC3E}">
        <p14:creationId xmlns:p14="http://schemas.microsoft.com/office/powerpoint/2010/main" val="215938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825" y="130622"/>
            <a:ext cx="11897963" cy="6540144"/>
          </a:xfrm>
        </p:spPr>
        <p:txBody>
          <a:bodyPr>
            <a:normAutofit lnSpcReduction="10000"/>
          </a:bodyPr>
          <a:lstStyle/>
          <a:p>
            <a:pPr algn="just"/>
            <a:endParaRPr lang="en-US" i="1"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The </a:t>
            </a:r>
            <a:r>
              <a:rPr lang="en-US" sz="2800" i="1" dirty="0">
                <a:latin typeface="Times New Roman" pitchFamily="18" charset="0"/>
                <a:cs typeface="Times New Roman" pitchFamily="18" charset="0"/>
              </a:rPr>
              <a:t>pilot evaluation of the supplementary standard is carried out by the Agency for Control and Quality Assurance of Higher Education, the Ethics Committee, and the office of the Council of Europe in Podgorica</a:t>
            </a:r>
            <a:r>
              <a:rPr lang="en-US" sz="2800" i="1" dirty="0" smtClean="0">
                <a:latin typeface="Times New Roman" pitchFamily="18" charset="0"/>
                <a:cs typeface="Times New Roman" pitchFamily="18" charset="0"/>
              </a:rPr>
              <a:t>.</a:t>
            </a:r>
          </a:p>
          <a:p>
            <a:pPr algn="just"/>
            <a:endParaRPr lang="en-US" sz="2800" i="1" dirty="0" smtClean="0">
              <a:latin typeface="Times New Roman" pitchFamily="18" charset="0"/>
              <a:cs typeface="Times New Roman" pitchFamily="18" charset="0"/>
            </a:endParaRPr>
          </a:p>
          <a:p>
            <a:pPr algn="just"/>
            <a:r>
              <a:rPr lang="en-US" sz="2800" i="1" dirty="0">
                <a:latin typeface="Times New Roman" pitchFamily="18" charset="0"/>
                <a:cs typeface="Times New Roman" pitchFamily="18" charset="0"/>
              </a:rPr>
              <a:t>The round table on the topic “Results of the pilot evaluation of the supplementary standard on academic integrity“, within the project “Quality education for all“, which is part of the joint program “Horizontal Facility for the Western Balkans and Turkey”, co-financed by the European Union and the Council of Europe, was held on </a:t>
            </a:r>
            <a:r>
              <a:rPr lang="en-US" sz="2800" i="1" dirty="0" err="1">
                <a:latin typeface="Times New Roman" pitchFamily="18" charset="0"/>
                <a:cs typeface="Times New Roman" pitchFamily="18" charset="0"/>
              </a:rPr>
              <a:t>november</a:t>
            </a:r>
            <a:r>
              <a:rPr lang="en-US" sz="2800" i="1" dirty="0">
                <a:latin typeface="Times New Roman" pitchFamily="18" charset="0"/>
                <a:cs typeface="Times New Roman" pitchFamily="18" charset="0"/>
              </a:rPr>
              <a:t>, 2023.</a:t>
            </a:r>
          </a:p>
          <a:p>
            <a:pPr algn="just"/>
            <a:endParaRPr lang="en-US" sz="2800" i="1" dirty="0">
              <a:latin typeface="Times New Roman" pitchFamily="18" charset="0"/>
              <a:cs typeface="Times New Roman" pitchFamily="18" charset="0"/>
            </a:endParaRPr>
          </a:p>
          <a:p>
            <a:pPr algn="just"/>
            <a:r>
              <a:rPr lang="en-US" sz="2800" i="1" dirty="0">
                <a:latin typeface="Times New Roman" pitchFamily="18" charset="0"/>
                <a:cs typeface="Times New Roman" pitchFamily="18" charset="0"/>
              </a:rPr>
              <a:t>In the round table, external evaluators, representatives of the Agency and Ethics Committee presented the results of the assessment of the pilot assessment. After the presentation, representatives of all higher education in Montenegro participated in the reports of pilot assessment, but also emphasizing the challenges and ways to overcome these challenges with the principles of academic integrity in their institutions.</a:t>
            </a:r>
          </a:p>
          <a:p>
            <a:pPr algn="just"/>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4233910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 y="167640"/>
            <a:ext cx="11643360" cy="6469380"/>
          </a:xfrm>
        </p:spPr>
        <p:txBody>
          <a:bodyPr>
            <a:normAutofit lnSpcReduction="10000"/>
          </a:bodyPr>
          <a:lstStyle/>
          <a:p>
            <a:pPr marL="0" indent="0" algn="just">
              <a:buNone/>
            </a:pPr>
            <a:endParaRPr lang="en-US" i="1" dirty="0">
              <a:latin typeface="Times New Roman" pitchFamily="18" charset="0"/>
              <a:cs typeface="Times New Roman" pitchFamily="18" charset="0"/>
            </a:endParaRPr>
          </a:p>
          <a:p>
            <a:pPr marL="0" indent="0" algn="just">
              <a:buNone/>
            </a:pPr>
            <a:r>
              <a:rPr lang="en-US" i="1" dirty="0" smtClean="0">
                <a:latin typeface="Times New Roman" pitchFamily="18" charset="0"/>
                <a:cs typeface="Times New Roman" pitchFamily="18" charset="0"/>
              </a:rPr>
              <a:t>It </a:t>
            </a:r>
            <a:r>
              <a:rPr lang="en-US" i="1" dirty="0">
                <a:latin typeface="Times New Roman" pitchFamily="18" charset="0"/>
                <a:cs typeface="Times New Roman" pitchFamily="18" charset="0"/>
              </a:rPr>
              <a:t>was concluded that it is important to implement appropriate preventive and / or corrective measures in order to improve the teaching and research process of all services in higher education institutions</a:t>
            </a:r>
            <a:r>
              <a:rPr lang="en-US" i="1" dirty="0" smtClean="0">
                <a:latin typeface="Times New Roman" pitchFamily="18" charset="0"/>
                <a:cs typeface="Times New Roman" pitchFamily="18" charset="0"/>
              </a:rPr>
              <a:t>.</a:t>
            </a:r>
          </a:p>
          <a:p>
            <a:pPr marL="0" indent="0" algn="just">
              <a:buNone/>
            </a:pPr>
            <a:endParaRPr lang="en-US" i="1" dirty="0" smtClean="0">
              <a:latin typeface="Times New Roman" pitchFamily="18" charset="0"/>
              <a:cs typeface="Times New Roman" pitchFamily="18" charset="0"/>
            </a:endParaRPr>
          </a:p>
          <a:p>
            <a:pPr marL="0" indent="0" algn="just">
              <a:buNone/>
            </a:pPr>
            <a:r>
              <a:rPr lang="en-US" i="1" dirty="0" smtClean="0">
                <a:latin typeface="Times New Roman" pitchFamily="18" charset="0"/>
                <a:cs typeface="Times New Roman" pitchFamily="18" charset="0"/>
              </a:rPr>
              <a:t>In </a:t>
            </a:r>
            <a:r>
              <a:rPr lang="en-US" i="1" dirty="0">
                <a:latin typeface="Times New Roman" pitchFamily="18" charset="0"/>
                <a:cs typeface="Times New Roman" pitchFamily="18" charset="0"/>
              </a:rPr>
              <a:t>addition, the measurability of the effects of implementation and </a:t>
            </a:r>
            <a:r>
              <a:rPr lang="en-US" i="1" dirty="0" err="1" smtClean="0">
                <a:latin typeface="Times New Roman" pitchFamily="18" charset="0"/>
                <a:cs typeface="Times New Roman" pitchFamily="18" charset="0"/>
              </a:rPr>
              <a:t>implementationn</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of various activities conducted in order to strengthen academic integrity can be a good indicator of initiatives under higher education institutions, based on which possible and improve processes possible</a:t>
            </a:r>
            <a:r>
              <a:rPr lang="en-US" i="1" dirty="0" smtClean="0">
                <a:latin typeface="Times New Roman" pitchFamily="18" charset="0"/>
                <a:cs typeface="Times New Roman" pitchFamily="18" charset="0"/>
              </a:rPr>
              <a:t>.</a:t>
            </a:r>
          </a:p>
          <a:p>
            <a:pPr marL="0" indent="0" algn="just">
              <a:buNone/>
            </a:pPr>
            <a:endParaRPr lang="en-US" i="1" dirty="0">
              <a:latin typeface="Times New Roman" pitchFamily="18" charset="0"/>
              <a:cs typeface="Times New Roman" pitchFamily="18" charset="0"/>
            </a:endParaRPr>
          </a:p>
          <a:p>
            <a:pPr marL="0" indent="0" algn="just">
              <a:buNone/>
            </a:pPr>
            <a:r>
              <a:rPr lang="en-GB" i="1" dirty="0">
                <a:solidFill>
                  <a:prstClr val="black"/>
                </a:solidFill>
                <a:latin typeface="Times New Roman" pitchFamily="18" charset="0"/>
                <a:cs typeface="Times New Roman" pitchFamily="18" charset="0"/>
              </a:rPr>
              <a:t>Although until now (the second convocation of the EC started its work in March 2021) it has not been able to give opinions on regulations and initiatives related to academic ethics, which does not mean that nothing has been done. Furthermore, an attempt to implement the Academic Integrity Act in full force has found that the Act itself is virtually unusable.</a:t>
            </a:r>
          </a:p>
          <a:p>
            <a:pPr marL="0" indent="0" algn="just">
              <a:buNone/>
            </a:pP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324633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 y="129540"/>
            <a:ext cx="11765280" cy="6423660"/>
          </a:xfrm>
        </p:spPr>
        <p:txBody>
          <a:bodyPr/>
          <a:lstStyle/>
          <a:p>
            <a:pPr marL="0" lvl="0" indent="0">
              <a:buNone/>
            </a:pPr>
            <a:endParaRPr lang="en-GB" dirty="0" smtClean="0">
              <a:solidFill>
                <a:prstClr val="black"/>
              </a:solidFill>
              <a:latin typeface="Script MT Bold" panose="03040602040607080904" pitchFamily="66" charset="0"/>
            </a:endParaRPr>
          </a:p>
          <a:p>
            <a:pPr marL="0" lvl="0" indent="0">
              <a:buNone/>
            </a:pPr>
            <a:endParaRPr lang="en-GB" dirty="0">
              <a:solidFill>
                <a:prstClr val="black"/>
              </a:solidFill>
              <a:latin typeface="Script MT Bold" panose="03040602040607080904" pitchFamily="66" charset="0"/>
            </a:endParaRPr>
          </a:p>
          <a:p>
            <a:pPr marL="0" lvl="0" indent="0" algn="ctr">
              <a:buNone/>
            </a:pPr>
            <a:endParaRPr lang="en-GB" sz="3200" i="1" u="sng"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endParaRPr>
          </a:p>
          <a:p>
            <a:pPr marL="0" lvl="0" indent="0" algn="ctr">
              <a:buNone/>
            </a:pPr>
            <a:r>
              <a:rPr lang="en-GB" sz="3200" i="1" u="sng"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The </a:t>
            </a:r>
            <a:r>
              <a:rPr lang="en-GB" sz="3200" i="1" u="sng"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following EC activities</a:t>
            </a:r>
            <a:r>
              <a:rPr lang="en-GB" sz="3200" i="1" u="sng"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a:t>
            </a:r>
          </a:p>
          <a:p>
            <a:pPr marL="0" lvl="0" indent="0" algn="ctr">
              <a:buNone/>
            </a:pPr>
            <a:endParaRPr lang="en-GB" sz="3200" i="1" u="sng"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endParaRPr>
          </a:p>
          <a:p>
            <a:pPr marL="0" lvl="0" indent="0" algn="just">
              <a:buNone/>
            </a:pPr>
            <a:endParaRPr lang="en-GB" i="1" dirty="0" smtClean="0">
              <a:solidFill>
                <a:prstClr val="black"/>
              </a:solidFill>
              <a:latin typeface="Times New Roman" pitchFamily="18" charset="0"/>
              <a:cs typeface="Times New Roman" pitchFamily="18" charset="0"/>
            </a:endParaRPr>
          </a:p>
          <a:p>
            <a:pPr marL="0" lvl="0" indent="0" algn="just">
              <a:buNone/>
            </a:pPr>
            <a:r>
              <a:rPr lang="en-GB" i="1" dirty="0" smtClean="0">
                <a:solidFill>
                  <a:prstClr val="black"/>
                </a:solidFill>
                <a:latin typeface="Times New Roman" pitchFamily="18" charset="0"/>
                <a:cs typeface="Times New Roman" pitchFamily="18" charset="0"/>
              </a:rPr>
              <a:t>It </a:t>
            </a:r>
            <a:r>
              <a:rPr lang="en-GB" i="1" dirty="0">
                <a:solidFill>
                  <a:prstClr val="black"/>
                </a:solidFill>
                <a:latin typeface="Times New Roman" pitchFamily="18" charset="0"/>
                <a:cs typeface="Times New Roman" pitchFamily="18" charset="0"/>
              </a:rPr>
              <a:t>proposes to the Initiative for amendments to the following laws:</a:t>
            </a:r>
          </a:p>
          <a:p>
            <a:pPr marL="0" lvl="0" indent="0" algn="just">
              <a:buNone/>
            </a:pPr>
            <a:r>
              <a:rPr lang="en-GB" i="1" dirty="0" smtClean="0">
                <a:solidFill>
                  <a:prstClr val="black"/>
                </a:solidFill>
                <a:latin typeface="Times New Roman" pitchFamily="18" charset="0"/>
                <a:cs typeface="Times New Roman" pitchFamily="18" charset="0"/>
              </a:rPr>
              <a:t/>
            </a:r>
            <a:br>
              <a:rPr lang="en-GB" i="1" dirty="0" smtClean="0">
                <a:solidFill>
                  <a:prstClr val="black"/>
                </a:solidFill>
                <a:latin typeface="Times New Roman" pitchFamily="18" charset="0"/>
                <a:cs typeface="Times New Roman" pitchFamily="18" charset="0"/>
              </a:rPr>
            </a:br>
            <a:r>
              <a:rPr lang="en-GB" i="1" dirty="0" smtClean="0">
                <a:solidFill>
                  <a:prstClr val="black"/>
                </a:solidFill>
                <a:latin typeface="Times New Roman" pitchFamily="18" charset="0"/>
                <a:cs typeface="Times New Roman" pitchFamily="18" charset="0"/>
              </a:rPr>
              <a:t>Law </a:t>
            </a:r>
            <a:r>
              <a:rPr lang="en-GB" i="1" dirty="0">
                <a:solidFill>
                  <a:prstClr val="black"/>
                </a:solidFill>
                <a:latin typeface="Times New Roman" pitchFamily="18" charset="0"/>
                <a:cs typeface="Times New Roman" pitchFamily="18" charset="0"/>
              </a:rPr>
              <a:t>on recognition of foreign educational documents and equalization of qualifications.</a:t>
            </a:r>
          </a:p>
          <a:p>
            <a:pPr marL="0" lvl="0" indent="0">
              <a:buNone/>
            </a:pPr>
            <a:endParaRPr lang="en-GB" i="1" dirty="0">
              <a:solidFill>
                <a:prstClr val="black"/>
              </a:solidFill>
              <a:latin typeface="Times New Roman" pitchFamily="18" charset="0"/>
              <a:cs typeface="Times New Roman" pitchFamily="18" charset="0"/>
            </a:endParaRPr>
          </a:p>
          <a:p>
            <a:pPr marL="0" lvl="0" indent="0">
              <a:buNone/>
            </a:pPr>
            <a:endParaRPr lang="en-GB" dirty="0">
              <a:solidFill>
                <a:prstClr val="black"/>
              </a:solidFill>
              <a:latin typeface="Script MT Bold" panose="03040602040607080904" pitchFamily="66" charset="0"/>
            </a:endParaRPr>
          </a:p>
          <a:p>
            <a:pPr marL="0" indent="0">
              <a:buNone/>
            </a:pPr>
            <a:endParaRPr lang="en-US" dirty="0" smtClean="0">
              <a:solidFill>
                <a:prstClr val="black"/>
              </a:solidFill>
              <a:latin typeface="Script MT Bold" panose="03040602040607080904" pitchFamily="66" charset="0"/>
            </a:endParaRPr>
          </a:p>
          <a:p>
            <a:pPr marL="0" indent="0">
              <a:buNone/>
            </a:pPr>
            <a:endParaRPr lang="en-US" dirty="0"/>
          </a:p>
        </p:txBody>
      </p:sp>
    </p:spTree>
    <p:extLst>
      <p:ext uri="{BB962C8B-B14F-4D97-AF65-F5344CB8AC3E}">
        <p14:creationId xmlns:p14="http://schemas.microsoft.com/office/powerpoint/2010/main" val="78301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0"/>
            <a:ext cx="11775056" cy="6676845"/>
          </a:xfrm>
        </p:spPr>
        <p:txBody>
          <a:bodyPr>
            <a:normAutofit lnSpcReduction="10000"/>
          </a:bodyPr>
          <a:lstStyle/>
          <a:p>
            <a:pPr algn="just"/>
            <a:endParaRPr lang="en-GB" sz="3200" i="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GB" sz="3200" i="1" u="sng" dirty="0" smtClean="0">
                <a:effectLst>
                  <a:outerShdw blurRad="38100" dist="38100" dir="2700000" algn="tl">
                    <a:srgbClr val="000000">
                      <a:alpha val="43137"/>
                    </a:srgbClr>
                  </a:outerShdw>
                </a:effectLst>
                <a:latin typeface="Times New Roman" pitchFamily="18" charset="0"/>
                <a:cs typeface="Times New Roman" pitchFamily="18" charset="0"/>
              </a:rPr>
              <a:t>Solution</a:t>
            </a:r>
          </a:p>
          <a:p>
            <a:pPr algn="just"/>
            <a:endParaRPr lang="en-GB" sz="3200" i="1" u="sng"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GB" sz="3200" i="1" u="sng" dirty="0">
                <a:effectLst>
                  <a:outerShdw blurRad="38100" dist="38100" dir="2700000" algn="tl">
                    <a:srgbClr val="000000">
                      <a:alpha val="43137"/>
                    </a:srgbClr>
                  </a:outerShdw>
                </a:effectLst>
                <a:latin typeface="Times New Roman" pitchFamily="18" charset="0"/>
                <a:cs typeface="Times New Roman" pitchFamily="18" charset="0"/>
              </a:rPr>
              <a:t>Article 20</a:t>
            </a:r>
          </a:p>
          <a:p>
            <a:pPr algn="just"/>
            <a:endParaRPr lang="en-GB" sz="3200" i="1" dirty="0" smtClean="0">
              <a:latin typeface="Times New Roman" pitchFamily="18" charset="0"/>
              <a:cs typeface="Times New Roman" pitchFamily="18" charset="0"/>
            </a:endParaRPr>
          </a:p>
          <a:p>
            <a:pPr algn="just"/>
            <a:r>
              <a:rPr lang="en-GB" sz="2800" i="1" dirty="0" smtClean="0">
                <a:latin typeface="Times New Roman" pitchFamily="18" charset="0"/>
                <a:cs typeface="Times New Roman" pitchFamily="18" charset="0"/>
              </a:rPr>
              <a:t>The </a:t>
            </a:r>
            <a:r>
              <a:rPr lang="en-GB" sz="2800" i="1" dirty="0">
                <a:latin typeface="Times New Roman" pitchFamily="18" charset="0"/>
                <a:cs typeface="Times New Roman" pitchFamily="18" charset="0"/>
              </a:rPr>
              <a:t>decision is made in the process of recognition of documents.</a:t>
            </a:r>
          </a:p>
          <a:p>
            <a:pPr algn="just"/>
            <a:r>
              <a:rPr lang="en-GB" sz="2800" i="1" dirty="0">
                <a:latin typeface="Times New Roman" pitchFamily="18" charset="0"/>
                <a:cs typeface="Times New Roman" pitchFamily="18" charset="0"/>
              </a:rPr>
              <a:t>The decision from paragraph 1 of this article is final in the administrative procedure.</a:t>
            </a:r>
          </a:p>
          <a:p>
            <a:pPr algn="just"/>
            <a:r>
              <a:rPr lang="en-GB" sz="2800" i="1" dirty="0">
                <a:latin typeface="Times New Roman" pitchFamily="18" charset="0"/>
                <a:cs typeface="Times New Roman" pitchFamily="18" charset="0"/>
              </a:rPr>
              <a:t>In the decision referred to in paragraph 1 of this article, the name of the foreign educational document, degree of professional education, title of professional education and professional title, etc. written, as a rule, in the language of the original educational system. the document is also in the Montenegrin language with the country of issue.</a:t>
            </a:r>
          </a:p>
          <a:p>
            <a:pPr algn="just"/>
            <a:r>
              <a:rPr lang="en-GB" sz="2800" i="1" dirty="0">
                <a:latin typeface="Times New Roman" pitchFamily="18" charset="0"/>
                <a:cs typeface="Times New Roman" pitchFamily="18" charset="0"/>
              </a:rPr>
              <a:t>(EC proposal: try to introduce the possibility of revocation in case of proven non-academic </a:t>
            </a:r>
            <a:r>
              <a:rPr lang="en-GB" sz="2800" i="1" dirty="0" err="1">
                <a:latin typeface="Times New Roman" pitchFamily="18" charset="0"/>
                <a:cs typeface="Times New Roman" pitchFamily="18" charset="0"/>
              </a:rPr>
              <a:t>behavior</a:t>
            </a:r>
            <a:r>
              <a:rPr lang="en-GB" sz="2800" i="1" dirty="0">
                <a:latin typeface="Times New Roman" pitchFamily="18" charset="0"/>
                <a:cs typeface="Times New Roman" pitchFamily="18" charset="0"/>
              </a:rPr>
              <a:t>)</a:t>
            </a:r>
            <a:endParaRPr lang="en-GB" sz="28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01913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896977"/>
            <a:ext cx="11775056" cy="5779868"/>
          </a:xfrm>
        </p:spPr>
        <p:txBody>
          <a:bodyPr>
            <a:normAutofit/>
          </a:bodyPr>
          <a:lstStyle/>
          <a:p>
            <a:endParaRPr lang="sr-Latn-ME" dirty="0" smtClean="0">
              <a:latin typeface="Script MT Bold" panose="03040602040607080904" pitchFamily="66" charset="0"/>
            </a:endParaRPr>
          </a:p>
          <a:p>
            <a:pPr algn="l"/>
            <a:r>
              <a:rPr lang="en-GB" sz="3200" i="1" u="sng" dirty="0">
                <a:effectLst>
                  <a:outerShdw blurRad="38100" dist="38100" dir="2700000" algn="tl">
                    <a:srgbClr val="000000">
                      <a:alpha val="43137"/>
                    </a:srgbClr>
                  </a:outerShdw>
                </a:effectLst>
                <a:latin typeface="Times New Roman" pitchFamily="18" charset="0"/>
                <a:cs typeface="Times New Roman" pitchFamily="18" charset="0"/>
              </a:rPr>
              <a:t>Article 24</a:t>
            </a:r>
          </a:p>
          <a:p>
            <a:pPr algn="l"/>
            <a:endParaRPr lang="en-GB" i="1" dirty="0" smtClean="0">
              <a:latin typeface="Times New Roman" pitchFamily="18" charset="0"/>
              <a:cs typeface="Times New Roman" pitchFamily="18" charset="0"/>
            </a:endParaRPr>
          </a:p>
          <a:p>
            <a:pPr algn="l"/>
            <a:r>
              <a:rPr lang="en-GB" sz="2800" i="1" dirty="0" smtClean="0">
                <a:latin typeface="Times New Roman" pitchFamily="18" charset="0"/>
                <a:cs typeface="Times New Roman" pitchFamily="18" charset="0"/>
              </a:rPr>
              <a:t>In </a:t>
            </a:r>
            <a:r>
              <a:rPr lang="en-GB" sz="2800" i="1" dirty="0">
                <a:latin typeface="Times New Roman" pitchFamily="18" charset="0"/>
                <a:cs typeface="Times New Roman" pitchFamily="18" charset="0"/>
              </a:rPr>
              <a:t>the qualification equalization procedure, a decision is made. The decision from paragraph 1 of this article is final in the administrative procedure.</a:t>
            </a:r>
          </a:p>
          <a:p>
            <a:pPr algn="l"/>
            <a:r>
              <a:rPr lang="en-GB" sz="2800" i="1" dirty="0">
                <a:latin typeface="Times New Roman" pitchFamily="18" charset="0"/>
                <a:cs typeface="Times New Roman" pitchFamily="18" charset="0"/>
              </a:rPr>
              <a:t>By the decision from paragraph 1 of this article, the foreign qualification is equated with the corresponding qualification in Montenegro.</a:t>
            </a:r>
          </a:p>
          <a:p>
            <a:pPr algn="l"/>
            <a:r>
              <a:rPr lang="en-GB" sz="2800" i="1" dirty="0">
                <a:latin typeface="Times New Roman" pitchFamily="18" charset="0"/>
                <a:cs typeface="Times New Roman" pitchFamily="18" charset="0"/>
              </a:rPr>
              <a:t>(Remarks of EC: the same remark as in the previous comment)</a:t>
            </a:r>
            <a:endParaRPr lang="pl-PL" sz="2800" i="1" dirty="0" smtClean="0">
              <a:latin typeface="Times New Roman" pitchFamily="18" charset="0"/>
              <a:cs typeface="Times New Roman" pitchFamily="18" charset="0"/>
            </a:endParaRPr>
          </a:p>
          <a:p>
            <a:pPr algn="l"/>
            <a:endParaRPr lang="en-GB" i="1" dirty="0">
              <a:latin typeface="Script MT Bold" panose="03040602040607080904" pitchFamily="66" charset="0"/>
            </a:endParaRPr>
          </a:p>
          <a:p>
            <a:endParaRPr lang="en-GB" i="1" dirty="0">
              <a:solidFill>
                <a:srgbClr val="FF0000"/>
              </a:solidFill>
              <a:latin typeface="Script MT Bold" panose="03040602040607080904" pitchFamily="66" charset="0"/>
            </a:endParaRPr>
          </a:p>
          <a:p>
            <a:endParaRPr lang="en-GB" dirty="0">
              <a:solidFill>
                <a:srgbClr val="FF0000"/>
              </a:solidFill>
              <a:latin typeface="Script MT Bold" panose="03040602040607080904" pitchFamily="66" charset="0"/>
            </a:endParaRPr>
          </a:p>
        </p:txBody>
      </p:sp>
    </p:spTree>
    <p:extLst>
      <p:ext uri="{BB962C8B-B14F-4D97-AF65-F5344CB8AC3E}">
        <p14:creationId xmlns:p14="http://schemas.microsoft.com/office/powerpoint/2010/main" val="1458796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0"/>
            <a:ext cx="11775056" cy="6858000"/>
          </a:xfrm>
        </p:spPr>
        <p:txBody>
          <a:bodyPr>
            <a:normAutofit/>
          </a:bodyPr>
          <a:lstStyle/>
          <a:p>
            <a:pPr algn="l"/>
            <a:r>
              <a:rPr lang="en-GB" sz="3200" i="1" u="sng" dirty="0" smtClean="0">
                <a:effectLst>
                  <a:outerShdw blurRad="38100" dist="38100" dir="2700000" algn="tl">
                    <a:srgbClr val="000000">
                      <a:alpha val="43137"/>
                    </a:srgbClr>
                  </a:outerShdw>
                </a:effectLst>
                <a:latin typeface="Times New Roman" pitchFamily="18" charset="0"/>
                <a:cs typeface="Times New Roman" pitchFamily="18" charset="0"/>
              </a:rPr>
              <a:t>2</a:t>
            </a:r>
            <a:r>
              <a:rPr lang="en-GB" sz="3200" i="1" u="sng" dirty="0">
                <a:effectLst>
                  <a:outerShdw blurRad="38100" dist="38100" dir="2700000" algn="tl">
                    <a:srgbClr val="000000">
                      <a:alpha val="43137"/>
                    </a:srgbClr>
                  </a:outerShdw>
                </a:effectLst>
                <a:latin typeface="Times New Roman" pitchFamily="18" charset="0"/>
                <a:cs typeface="Times New Roman" pitchFamily="18" charset="0"/>
              </a:rPr>
              <a:t>. Law on Higher Education (in Draft):</a:t>
            </a:r>
          </a:p>
          <a:p>
            <a:pPr algn="l"/>
            <a:r>
              <a:rPr lang="en-GB" sz="3200" i="1" u="sng" dirty="0">
                <a:effectLst>
                  <a:outerShdw blurRad="38100" dist="38100" dir="2700000" algn="tl">
                    <a:srgbClr val="000000">
                      <a:alpha val="43137"/>
                    </a:srgbClr>
                  </a:outerShdw>
                </a:effectLst>
                <a:latin typeface="Times New Roman" pitchFamily="18" charset="0"/>
                <a:cs typeface="Times New Roman" pitchFamily="18" charset="0"/>
              </a:rPr>
              <a:t>Article 87</a:t>
            </a:r>
            <a:r>
              <a:rPr lang="en-GB" sz="2800" i="1" dirty="0" smtClean="0">
                <a:latin typeface="Times New Roman" pitchFamily="18" charset="0"/>
                <a:cs typeface="Times New Roman" pitchFamily="18" charset="0"/>
              </a:rPr>
              <a:t> </a:t>
            </a:r>
          </a:p>
          <a:p>
            <a:pPr algn="l"/>
            <a:endParaRPr lang="en-GB" sz="2800" i="1" dirty="0" smtClean="0">
              <a:latin typeface="Times New Roman" pitchFamily="18" charset="0"/>
              <a:cs typeface="Times New Roman" pitchFamily="18" charset="0"/>
            </a:endParaRPr>
          </a:p>
          <a:p>
            <a:pPr algn="l"/>
            <a:r>
              <a:rPr lang="en-GB" sz="2800" i="1" dirty="0" smtClean="0">
                <a:latin typeface="Times New Roman" pitchFamily="18" charset="0"/>
                <a:cs typeface="Times New Roman" pitchFamily="18" charset="0"/>
              </a:rPr>
              <a:t>The </a:t>
            </a:r>
            <a:r>
              <a:rPr lang="en-GB" sz="2800" i="1" dirty="0">
                <a:latin typeface="Times New Roman" pitchFamily="18" charset="0"/>
                <a:cs typeface="Times New Roman" pitchFamily="18" charset="0"/>
              </a:rPr>
              <a:t>institution concludes an employment contract for an indefinite period of time with a person who has been elected to the academic title of assistant professor, associate professor, and full professor, with the obligation to carry out elections to more or the same academic title for persons with the title of assistant professor or associate professor.</a:t>
            </a:r>
          </a:p>
          <a:p>
            <a:pPr algn="l"/>
            <a:r>
              <a:rPr lang="en-GB" sz="2800" i="1" dirty="0">
                <a:latin typeface="Times New Roman" pitchFamily="18" charset="0"/>
                <a:cs typeface="Times New Roman" pitchFamily="18" charset="0"/>
              </a:rPr>
              <a:t>      The employment contract referred to in paragraph 1 of this article may be terminated if the assistant professor or associate professor does not meet the conditions for election to a higher title, or does not meet the conditions for re-election to the same title in accordance with this law.</a:t>
            </a:r>
          </a:p>
          <a:p>
            <a:pPr algn="l"/>
            <a:r>
              <a:rPr lang="en-GB" sz="2800" i="1" dirty="0">
                <a:latin typeface="Times New Roman" pitchFamily="18" charset="0"/>
                <a:cs typeface="Times New Roman" pitchFamily="18" charset="0"/>
              </a:rPr>
              <a:t>      Academic staff with an academic title, after retirement or termination of employment, retain the acquired academic title.</a:t>
            </a:r>
          </a:p>
          <a:p>
            <a:pPr algn="l"/>
            <a:r>
              <a:rPr lang="en-GB" sz="2800" i="1" dirty="0">
                <a:latin typeface="Times New Roman" pitchFamily="18" charset="0"/>
                <a:cs typeface="Times New Roman" pitchFamily="18" charset="0"/>
              </a:rPr>
              <a:t>(Comment of the EC: formulate also the part about plagiarism, if proven)</a:t>
            </a:r>
            <a:endParaRPr lang="en-GB" sz="28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94912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825" y="130622"/>
            <a:ext cx="11897963" cy="6540144"/>
          </a:xfrm>
        </p:spPr>
        <p:txBody>
          <a:bodyPr>
            <a:normAutofit fontScale="92500"/>
          </a:bodyPr>
          <a:lstStyle/>
          <a:p>
            <a:pPr algn="just"/>
            <a:endParaRPr lang="en-GB" sz="4000" dirty="0" smtClean="0">
              <a:latin typeface="Times New Roman" pitchFamily="18" charset="0"/>
              <a:cs typeface="Times New Roman" pitchFamily="18" charset="0"/>
            </a:endParaRPr>
          </a:p>
          <a:p>
            <a:pPr algn="just"/>
            <a:r>
              <a:rPr lang="en-GB" sz="4000" i="1" dirty="0">
                <a:latin typeface="Times New Roman" pitchFamily="18" charset="0"/>
                <a:cs typeface="Times New Roman" pitchFamily="18" charset="0"/>
              </a:rPr>
              <a:t>During this year, the EC plans to organize a round table in cooperation with the Ministry of Education, Science and Innovation, the Agency for Quality Control and Assurance of Higher Education, as well as our well-known friends from the </a:t>
            </a:r>
            <a:r>
              <a:rPr lang="en-GB" sz="4000" i="1" dirty="0">
                <a:latin typeface="Times New Roman" pitchFamily="18" charset="0"/>
                <a:ea typeface="Times New Roman" panose="02020603050405020304" pitchFamily="18" charset="0"/>
                <a:cs typeface="Times New Roman" pitchFamily="18" charset="0"/>
              </a:rPr>
              <a:t>Program Office of the Council of Europe in Podgorica</a:t>
            </a:r>
            <a:r>
              <a:rPr lang="en-GB" sz="4000" i="1" dirty="0" smtClean="0">
                <a:latin typeface="Times New Roman" pitchFamily="18" charset="0"/>
                <a:cs typeface="Times New Roman" pitchFamily="18" charset="0"/>
              </a:rPr>
              <a:t> </a:t>
            </a:r>
            <a:r>
              <a:rPr lang="en-GB" sz="4000" i="1" dirty="0">
                <a:latin typeface="Times New Roman" pitchFamily="18" charset="0"/>
                <a:cs typeface="Times New Roman" pitchFamily="18" charset="0"/>
              </a:rPr>
              <a:t>with representatives of the Ethics and Disciplinary Commission together with the representatives of students of all universities and independent faculties in order to get acquainted with the so far discovered cases of violation of academic integrity, both of teaching staff and students, the so-called case studies</a:t>
            </a:r>
            <a:r>
              <a:rPr lang="en-GB" sz="4000" dirty="0">
                <a:latin typeface="Times New Roman" pitchFamily="18" charset="0"/>
                <a:cs typeface="Times New Roman" pitchFamily="18" charset="0"/>
              </a:rPr>
              <a:t>.</a:t>
            </a:r>
            <a:endParaRPr lang="en-GB" sz="4000" dirty="0">
              <a:latin typeface="Times New Roman" pitchFamily="18" charset="0"/>
              <a:cs typeface="Times New Roman" pitchFamily="18" charset="0"/>
            </a:endParaRPr>
          </a:p>
        </p:txBody>
      </p:sp>
    </p:spTree>
    <p:extLst>
      <p:ext uri="{BB962C8B-B14F-4D97-AF65-F5344CB8AC3E}">
        <p14:creationId xmlns:p14="http://schemas.microsoft.com/office/powerpoint/2010/main" val="1870088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896977"/>
            <a:ext cx="11775056" cy="5779868"/>
          </a:xfrm>
        </p:spPr>
        <p:txBody>
          <a:bodyPr>
            <a:normAutofit lnSpcReduction="10000"/>
          </a:bodyPr>
          <a:lstStyle/>
          <a:p>
            <a:pPr marL="285750" indent="-285750" algn="just">
              <a:buFont typeface="Arial" panose="020B0604020202020204" pitchFamily="34" charset="0"/>
              <a:buChar char="•"/>
            </a:pPr>
            <a:endParaRPr lang="sr-Latn-ME" dirty="0" smtClean="0">
              <a:latin typeface="Script MT Bold" panose="03040602040607080904" pitchFamily="66" charset="0"/>
            </a:endParaRPr>
          </a:p>
          <a:p>
            <a:endParaRPr lang="sr-Latn-ME" sz="3200" dirty="0" smtClean="0">
              <a:latin typeface="Script MT Bold" panose="03040602040607080904" pitchFamily="66" charset="0"/>
            </a:endParaRPr>
          </a:p>
          <a:p>
            <a:r>
              <a:rPr lang="en-GB" sz="3200" i="1" dirty="0">
                <a:effectLst>
                  <a:outerShdw blurRad="38100" dist="38100" dir="2700000" algn="tl">
                    <a:srgbClr val="000000">
                      <a:alpha val="43137"/>
                    </a:srgbClr>
                  </a:outerShdw>
                </a:effectLst>
                <a:latin typeface="Times New Roman" pitchFamily="18" charset="0"/>
                <a:cs typeface="Times New Roman" pitchFamily="18" charset="0"/>
              </a:rPr>
              <a:t>Law on Academic Integrity,</a:t>
            </a:r>
          </a:p>
          <a:p>
            <a:r>
              <a:rPr lang="en-GB" sz="3200" i="1" dirty="0">
                <a:effectLst>
                  <a:outerShdw blurRad="38100" dist="38100" dir="2700000" algn="tl">
                    <a:srgbClr val="000000">
                      <a:alpha val="43137"/>
                    </a:srgbClr>
                  </a:outerShdw>
                </a:effectLst>
                <a:latin typeface="Times New Roman" pitchFamily="18" charset="0"/>
                <a:cs typeface="Times New Roman" pitchFamily="18" charset="0"/>
              </a:rPr>
              <a:t>27 March 2019</a:t>
            </a:r>
          </a:p>
          <a:p>
            <a:endParaRPr lang="en-GB" sz="3200" i="1" dirty="0">
              <a:effectLst>
                <a:outerShdw blurRad="38100" dist="38100" dir="2700000" algn="tl">
                  <a:srgbClr val="000000">
                    <a:alpha val="43137"/>
                  </a:srgbClr>
                </a:outerShdw>
              </a:effectLst>
              <a:latin typeface="Times New Roman" pitchFamily="18" charset="0"/>
              <a:cs typeface="Times New Roman" pitchFamily="18" charset="0"/>
            </a:endParaRPr>
          </a:p>
          <a:p>
            <a:endParaRPr lang="en-GB" sz="3200" i="1" dirty="0">
              <a:effectLst>
                <a:outerShdw blurRad="38100" dist="38100" dir="2700000" algn="tl">
                  <a:srgbClr val="000000">
                    <a:alpha val="43137"/>
                  </a:srgbClr>
                </a:outerShdw>
              </a:effectLst>
              <a:latin typeface="Times New Roman" pitchFamily="18" charset="0"/>
              <a:cs typeface="Times New Roman" pitchFamily="18" charset="0"/>
            </a:endParaRPr>
          </a:p>
          <a:p>
            <a:r>
              <a:rPr lang="en-GB" sz="3200" i="1" dirty="0">
                <a:effectLst>
                  <a:outerShdw blurRad="38100" dist="38100" dir="2700000" algn="tl">
                    <a:srgbClr val="000000">
                      <a:alpha val="43137"/>
                    </a:srgbClr>
                  </a:outerShdw>
                </a:effectLst>
                <a:latin typeface="Times New Roman" pitchFamily="18" charset="0"/>
                <a:cs typeface="Times New Roman" pitchFamily="18" charset="0"/>
              </a:rPr>
              <a:t>Responsibilities of the Ethics Committee</a:t>
            </a:r>
          </a:p>
          <a:p>
            <a:endParaRPr lang="en-GB" sz="3200" i="1" dirty="0">
              <a:effectLst>
                <a:outerShdw blurRad="38100" dist="38100" dir="2700000" algn="tl">
                  <a:srgbClr val="000000">
                    <a:alpha val="43137"/>
                  </a:srgbClr>
                </a:outerShdw>
              </a:effectLst>
              <a:latin typeface="Times New Roman" pitchFamily="18" charset="0"/>
              <a:cs typeface="Times New Roman" pitchFamily="18" charset="0"/>
            </a:endParaRPr>
          </a:p>
          <a:p>
            <a:r>
              <a:rPr lang="en-GB" sz="3200" i="1" dirty="0">
                <a:effectLst>
                  <a:outerShdw blurRad="38100" dist="38100" dir="2700000" algn="tl">
                    <a:srgbClr val="000000">
                      <a:alpha val="43137"/>
                    </a:srgbClr>
                  </a:outerShdw>
                </a:effectLst>
                <a:latin typeface="Times New Roman" pitchFamily="18" charset="0"/>
                <a:cs typeface="Times New Roman" pitchFamily="18" charset="0"/>
              </a:rPr>
              <a:t>Article 14</a:t>
            </a:r>
          </a:p>
          <a:p>
            <a:endParaRPr lang="en-GB" sz="3200" i="1" dirty="0">
              <a:effectLst>
                <a:outerShdw blurRad="38100" dist="38100" dir="2700000" algn="tl">
                  <a:srgbClr val="000000">
                    <a:alpha val="43137"/>
                  </a:srgbClr>
                </a:outerShdw>
              </a:effectLst>
              <a:latin typeface="Times New Roman" pitchFamily="18" charset="0"/>
              <a:cs typeface="Times New Roman" pitchFamily="18" charset="0"/>
            </a:endParaRPr>
          </a:p>
          <a:p>
            <a:r>
              <a:rPr lang="en-GB" sz="3200" i="1" dirty="0">
                <a:effectLst>
                  <a:outerShdw blurRad="38100" dist="38100" dir="2700000" algn="tl">
                    <a:srgbClr val="000000">
                      <a:alpha val="43137"/>
                    </a:srgbClr>
                  </a:outerShdw>
                </a:effectLst>
                <a:latin typeface="Times New Roman" pitchFamily="18" charset="0"/>
                <a:cs typeface="Times New Roman" pitchFamily="18" charset="0"/>
              </a:rPr>
              <a:t>Ethics Committee:</a:t>
            </a:r>
            <a:endParaRPr lang="sr-Latn-ME" i="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285750" indent="-285750" algn="just">
              <a:buFont typeface="Arial" panose="020B0604020202020204" pitchFamily="34" charset="0"/>
              <a:buChar char="•"/>
            </a:pPr>
            <a:endParaRPr lang="sr-Latn-ME" dirty="0" smtClean="0">
              <a:latin typeface="Script MT Bold" panose="03040602040607080904" pitchFamily="66" charset="0"/>
            </a:endParaRPr>
          </a:p>
        </p:txBody>
      </p:sp>
    </p:spTree>
    <p:extLst>
      <p:ext uri="{BB962C8B-B14F-4D97-AF65-F5344CB8AC3E}">
        <p14:creationId xmlns:p14="http://schemas.microsoft.com/office/powerpoint/2010/main" val="543846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1070" y="412868"/>
            <a:ext cx="11775056" cy="5779868"/>
          </a:xfrm>
        </p:spPr>
        <p:txBody>
          <a:bodyPr>
            <a:normAutofit/>
          </a:bodyPr>
          <a:lstStyle/>
          <a:p>
            <a:pPr algn="just"/>
            <a:endParaRPr lang="sr-Latn-ME" dirty="0" smtClean="0">
              <a:latin typeface="Script MT Bold" panose="03040602040607080904" pitchFamily="66" charset="0"/>
            </a:endParaRPr>
          </a:p>
          <a:p>
            <a:pPr algn="just"/>
            <a:endParaRPr lang="sr-Latn-ME" dirty="0" smtClean="0">
              <a:latin typeface="Script MT Bold" panose="03040602040607080904" pitchFamily="66" charset="0"/>
            </a:endParaRPr>
          </a:p>
          <a:p>
            <a:pPr algn="just"/>
            <a:r>
              <a:rPr lang="en-GB" sz="4800" i="1" dirty="0">
                <a:latin typeface="Times New Roman" pitchFamily="18" charset="0"/>
                <a:cs typeface="Times New Roman" pitchFamily="18" charset="0"/>
              </a:rPr>
              <a:t>Insisting that learning about integrity enters all levels of the educational process, literally from kindergarten. In this sense, </a:t>
            </a:r>
            <a:r>
              <a:rPr lang="en-GB" sz="4800" i="1" dirty="0" smtClean="0">
                <a:latin typeface="Times New Roman" pitchFamily="18" charset="0"/>
                <a:cs typeface="Times New Roman" pitchFamily="18" charset="0"/>
              </a:rPr>
              <a:t>our  </a:t>
            </a:r>
            <a:r>
              <a:rPr lang="en-GB" sz="4800" i="1" dirty="0">
                <a:latin typeface="Times New Roman" pitchFamily="18" charset="0"/>
                <a:cs typeface="Times New Roman" pitchFamily="18" charset="0"/>
              </a:rPr>
              <a:t>proposal </a:t>
            </a:r>
            <a:r>
              <a:rPr lang="en-GB" sz="4800" i="1" dirty="0" smtClean="0">
                <a:latin typeface="Times New Roman" pitchFamily="18" charset="0"/>
                <a:cs typeface="Times New Roman" pitchFamily="18" charset="0"/>
              </a:rPr>
              <a:t>to </a:t>
            </a:r>
            <a:r>
              <a:rPr lang="en-GB" sz="4800" i="1" dirty="0">
                <a:latin typeface="Times New Roman" pitchFamily="18" charset="0"/>
                <a:cs typeface="Times New Roman" pitchFamily="18" charset="0"/>
              </a:rPr>
              <a:t>the Institute of Education for the design of workshops on these topics is introduced as an obligation towards teachers and students!!!!</a:t>
            </a:r>
            <a:endParaRPr lang="en-GB" sz="4800" i="1" dirty="0">
              <a:latin typeface="Times New Roman" pitchFamily="18" charset="0"/>
              <a:cs typeface="Times New Roman" pitchFamily="18" charset="0"/>
            </a:endParaRPr>
          </a:p>
        </p:txBody>
      </p:sp>
    </p:spTree>
    <p:extLst>
      <p:ext uri="{BB962C8B-B14F-4D97-AF65-F5344CB8AC3E}">
        <p14:creationId xmlns:p14="http://schemas.microsoft.com/office/powerpoint/2010/main" val="1601395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0"/>
            <a:ext cx="11775056" cy="6676845"/>
          </a:xfrm>
        </p:spPr>
        <p:txBody>
          <a:bodyPr>
            <a:noAutofit/>
          </a:bodyPr>
          <a:lstStyle/>
          <a:p>
            <a:pPr algn="just"/>
            <a:endParaRPr lang="sr-Latn-ME" sz="1800" dirty="0" smtClean="0">
              <a:latin typeface="Script MT Bold" panose="03040602040607080904" pitchFamily="66" charset="0"/>
            </a:endParaRPr>
          </a:p>
          <a:p>
            <a:r>
              <a:rPr lang="en-GB" sz="9600" b="1" i="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itchFamily="18" charset="0"/>
                <a:cs typeface="Times New Roman" pitchFamily="18" charset="0"/>
              </a:rPr>
              <a:t>Thank you </a:t>
            </a:r>
            <a:endParaRPr lang="en-GB" sz="9600" b="1" i="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itchFamily="18" charset="0"/>
              <a:cs typeface="Times New Roman" pitchFamily="18" charset="0"/>
            </a:endParaRPr>
          </a:p>
          <a:p>
            <a:r>
              <a:rPr lang="en-GB" sz="9600" b="1" i="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itchFamily="18" charset="0"/>
                <a:cs typeface="Times New Roman" pitchFamily="18" charset="0"/>
              </a:rPr>
              <a:t>for </a:t>
            </a:r>
          </a:p>
          <a:p>
            <a:r>
              <a:rPr lang="en-GB" sz="9600" b="1" i="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itchFamily="18" charset="0"/>
                <a:cs typeface="Times New Roman" pitchFamily="18" charset="0"/>
              </a:rPr>
              <a:t>your</a:t>
            </a:r>
            <a:endParaRPr lang="en-GB" sz="9600" b="1" i="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itchFamily="18" charset="0"/>
              <a:cs typeface="Times New Roman" pitchFamily="18" charset="0"/>
            </a:endParaRPr>
          </a:p>
          <a:p>
            <a:r>
              <a:rPr lang="en-GB" sz="9600" b="1" i="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itchFamily="18" charset="0"/>
                <a:cs typeface="Times New Roman" pitchFamily="18" charset="0"/>
              </a:rPr>
              <a:t> </a:t>
            </a:r>
            <a:r>
              <a:rPr lang="en-GB" sz="9600" b="1" i="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itchFamily="18" charset="0"/>
                <a:cs typeface="Times New Roman" pitchFamily="18" charset="0"/>
              </a:rPr>
              <a:t>attention</a:t>
            </a:r>
          </a:p>
        </p:txBody>
      </p:sp>
    </p:spTree>
    <p:extLst>
      <p:ext uri="{BB962C8B-B14F-4D97-AF65-F5344CB8AC3E}">
        <p14:creationId xmlns:p14="http://schemas.microsoft.com/office/powerpoint/2010/main" val="2531284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825" y="130622"/>
            <a:ext cx="11897963" cy="6540144"/>
          </a:xfrm>
        </p:spPr>
        <p:txBody>
          <a:bodyPr>
            <a:normAutofit/>
          </a:bodyPr>
          <a:lstStyle/>
          <a:p>
            <a:pPr algn="just"/>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002906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344" y="0"/>
            <a:ext cx="11775056" cy="6676845"/>
          </a:xfrm>
        </p:spPr>
        <p:txBody>
          <a:bodyPr>
            <a:normAutofit fontScale="92500"/>
          </a:bodyPr>
          <a:lstStyle/>
          <a:p>
            <a:pPr algn="just"/>
            <a:endParaRPr lang="sr-Latn-ME" dirty="0" smtClean="0">
              <a:latin typeface="Script MT Bold" panose="03040602040607080904" pitchFamily="66" charset="0"/>
            </a:endParaRPr>
          </a:p>
          <a:p>
            <a:pPr algn="just"/>
            <a:r>
              <a:rPr lang="en-GB" sz="3200" i="1" dirty="0">
                <a:latin typeface="Times New Roman" pitchFamily="18" charset="0"/>
                <a:ea typeface="Times New Roman" panose="02020603050405020304" pitchFamily="18" charset="0"/>
                <a:cs typeface="Times New Roman" pitchFamily="18" charset="0"/>
              </a:rPr>
              <a:t>1) </a:t>
            </a:r>
            <a:r>
              <a:rPr lang="en-GB" sz="3500" i="1" u="sng" dirty="0">
                <a:effectLst>
                  <a:outerShdw blurRad="38100" dist="38100" dir="2700000" algn="tl">
                    <a:srgbClr val="000000">
                      <a:alpha val="43137"/>
                    </a:srgbClr>
                  </a:outerShdw>
                </a:effectLst>
                <a:latin typeface="Times New Roman" pitchFamily="18" charset="0"/>
                <a:ea typeface="Times New Roman" panose="02020603050405020304" pitchFamily="18" charset="0"/>
                <a:cs typeface="Times New Roman" pitchFamily="18" charset="0"/>
              </a:rPr>
              <a:t>adopts and monitors the implementation of the Ethics Charter;</a:t>
            </a:r>
          </a:p>
          <a:p>
            <a:pPr algn="just"/>
            <a:r>
              <a:rPr lang="en-GB" sz="3000" i="1" dirty="0">
                <a:latin typeface="Times New Roman" pitchFamily="18" charset="0"/>
                <a:ea typeface="Times New Roman" panose="02020603050405020304" pitchFamily="18" charset="0"/>
                <a:cs typeface="Times New Roman" pitchFamily="18" charset="0"/>
              </a:rPr>
              <a:t>Thanks to the selfless help of the Program Office of the Council of Europe in Podgorica, the first convocation of the Ethics Committee (EC) prepared a draft and the second convocation of the EC completed and adopted the Ethics Charter.</a:t>
            </a:r>
          </a:p>
          <a:p>
            <a:pPr algn="just"/>
            <a:r>
              <a:rPr lang="en-GB" sz="3200" i="1" dirty="0">
                <a:latin typeface="Times New Roman" pitchFamily="18" charset="0"/>
                <a:ea typeface="Times New Roman" panose="02020603050405020304" pitchFamily="18" charset="0"/>
                <a:cs typeface="Times New Roman" pitchFamily="18" charset="0"/>
              </a:rPr>
              <a:t>2</a:t>
            </a:r>
            <a:r>
              <a:rPr lang="en-GB" sz="3500" b="1" i="1" u="sng" dirty="0">
                <a:latin typeface="Times New Roman" pitchFamily="18" charset="0"/>
                <a:ea typeface="Times New Roman" panose="02020603050405020304" pitchFamily="18" charset="0"/>
                <a:cs typeface="Times New Roman" pitchFamily="18" charset="0"/>
              </a:rPr>
              <a:t>) </a:t>
            </a:r>
            <a:r>
              <a:rPr lang="en-GB" sz="3500" i="1" u="sng" dirty="0">
                <a:effectLst>
                  <a:outerShdw blurRad="38100" dist="38100" dir="2700000" algn="tl">
                    <a:srgbClr val="000000">
                      <a:alpha val="43137"/>
                    </a:srgbClr>
                  </a:outerShdw>
                </a:effectLst>
                <a:latin typeface="Times New Roman" pitchFamily="18" charset="0"/>
                <a:ea typeface="Times New Roman" panose="02020603050405020304" pitchFamily="18" charset="0"/>
                <a:cs typeface="Times New Roman" pitchFamily="18" charset="0"/>
              </a:rPr>
              <a:t>promotes the principles of academic integrity;</a:t>
            </a:r>
          </a:p>
          <a:p>
            <a:pPr algn="just"/>
            <a:r>
              <a:rPr lang="en-GB" sz="3000" i="1" dirty="0">
                <a:latin typeface="Times New Roman" pitchFamily="18" charset="0"/>
                <a:ea typeface="Times New Roman" panose="02020603050405020304" pitchFamily="18" charset="0"/>
                <a:cs typeface="Times New Roman" pitchFamily="18" charset="0"/>
              </a:rPr>
              <a:t>In the premises of the Ministry of Education, Science, Culture and Sports, on November 1, 2021, organized by the Ethics Committee, a round table was held on the topic "Strengthening academic integrity in institutions of higher education in Montenegro".</a:t>
            </a:r>
          </a:p>
          <a:p>
            <a:pPr algn="just"/>
            <a:r>
              <a:rPr lang="en-GB" sz="3000" i="1" dirty="0" err="1">
                <a:latin typeface="Times New Roman" pitchFamily="18" charset="0"/>
                <a:ea typeface="Times New Roman" panose="02020603050405020304" pitchFamily="18" charset="0"/>
                <a:cs typeface="Times New Roman" pitchFamily="18" charset="0"/>
              </a:rPr>
              <a:t>Prof.</a:t>
            </a:r>
            <a:r>
              <a:rPr lang="en-GB" sz="3000" i="1" dirty="0">
                <a:latin typeface="Times New Roman" pitchFamily="18" charset="0"/>
                <a:ea typeface="Times New Roman" panose="02020603050405020304" pitchFamily="18" charset="0"/>
                <a:cs typeface="Times New Roman" pitchFamily="18" charset="0"/>
              </a:rPr>
              <a:t> </a:t>
            </a:r>
            <a:r>
              <a:rPr lang="en-GB" sz="3000" i="1" dirty="0" smtClean="0">
                <a:latin typeface="Times New Roman" pitchFamily="18" charset="0"/>
                <a:ea typeface="Times New Roman" panose="02020603050405020304" pitchFamily="18" charset="0"/>
                <a:cs typeface="Times New Roman" pitchFamily="18" charset="0"/>
              </a:rPr>
              <a:t>Igor </a:t>
            </a:r>
            <a:r>
              <a:rPr lang="en-GB" sz="3000" i="1" dirty="0" err="1">
                <a:latin typeface="Times New Roman" pitchFamily="18" charset="0"/>
                <a:ea typeface="Times New Roman" panose="02020603050405020304" pitchFamily="18" charset="0"/>
                <a:cs typeface="Times New Roman" pitchFamily="18" charset="0"/>
              </a:rPr>
              <a:t>Đurović</a:t>
            </a:r>
            <a:r>
              <a:rPr lang="en-GB" sz="3000" i="1" dirty="0">
                <a:latin typeface="Times New Roman" pitchFamily="18" charset="0"/>
                <a:ea typeface="Times New Roman" panose="02020603050405020304" pitchFamily="18" charset="0"/>
                <a:cs typeface="Times New Roman" pitchFamily="18" charset="0"/>
              </a:rPr>
              <a:t>, </a:t>
            </a:r>
            <a:r>
              <a:rPr lang="en-GB" sz="3000" i="1" dirty="0" err="1" smtClean="0">
                <a:latin typeface="Times New Roman" pitchFamily="18" charset="0"/>
                <a:ea typeface="Times New Roman" panose="02020603050405020304" pitchFamily="18" charset="0"/>
                <a:cs typeface="Times New Roman" pitchFamily="18" charset="0"/>
              </a:rPr>
              <a:t>cochair</a:t>
            </a:r>
            <a:r>
              <a:rPr lang="en-GB" sz="3000" i="1" dirty="0" smtClean="0">
                <a:latin typeface="Times New Roman" pitchFamily="18" charset="0"/>
                <a:ea typeface="Times New Roman" panose="02020603050405020304" pitchFamily="18" charset="0"/>
                <a:cs typeface="Times New Roman" pitchFamily="18" charset="0"/>
              </a:rPr>
              <a:t> of </a:t>
            </a:r>
            <a:r>
              <a:rPr lang="en-GB" sz="3000" i="1" dirty="0">
                <a:latin typeface="Times New Roman" pitchFamily="18" charset="0"/>
                <a:ea typeface="Times New Roman" panose="02020603050405020304" pitchFamily="18" charset="0"/>
                <a:cs typeface="Times New Roman" pitchFamily="18" charset="0"/>
              </a:rPr>
              <a:t>the Ethics Committee, prepared a Glossary of types of violations of academic integrity, the purpose of which is to list a wider list of types of violations of academic integrity from relevant domestic and international sources.</a:t>
            </a:r>
            <a:endParaRPr lang="sr-Latn-ME" sz="3000" i="1" dirty="0" smtClean="0">
              <a:latin typeface="Times New Roman" pitchFamily="18" charset="0"/>
              <a:cs typeface="Times New Roman" pitchFamily="18" charset="0"/>
            </a:endParaRPr>
          </a:p>
          <a:p>
            <a:pPr algn="just"/>
            <a:endParaRPr lang="sr-Latn-ME" dirty="0" smtClean="0">
              <a:effectLst/>
              <a:latin typeface="Script MT Bold" panose="03040602040607080904" pitchFamily="66" charset="0"/>
              <a:ea typeface="Times New Roman" panose="02020603050405020304" pitchFamily="18" charset="0"/>
            </a:endParaRPr>
          </a:p>
          <a:p>
            <a:pPr algn="just"/>
            <a:endParaRPr lang="en-GB" dirty="0" smtClean="0">
              <a:effectLst/>
              <a:latin typeface="Script MT Bold" panose="03040602040607080904" pitchFamily="66" charset="0"/>
              <a:ea typeface="Times New Roman" panose="02020603050405020304" pitchFamily="18" charset="0"/>
            </a:endParaRPr>
          </a:p>
          <a:p>
            <a:pPr algn="just"/>
            <a:endParaRPr lang="sr-Latn-ME" dirty="0" smtClean="0">
              <a:latin typeface="Script MT Bold" panose="03040602040607080904" pitchFamily="66" charset="0"/>
            </a:endParaRPr>
          </a:p>
          <a:p>
            <a:pPr algn="just"/>
            <a:endParaRPr lang="en-GB" dirty="0">
              <a:latin typeface="Script MT Bold" panose="03040602040607080904" pitchFamily="66" charset="0"/>
            </a:endParaRPr>
          </a:p>
        </p:txBody>
      </p:sp>
    </p:spTree>
    <p:extLst>
      <p:ext uri="{BB962C8B-B14F-4D97-AF65-F5344CB8AC3E}">
        <p14:creationId xmlns:p14="http://schemas.microsoft.com/office/powerpoint/2010/main" val="450825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0"/>
            <a:ext cx="11775056" cy="6676845"/>
          </a:xfrm>
        </p:spPr>
        <p:txBody>
          <a:bodyPr>
            <a:noAutofit/>
          </a:bodyPr>
          <a:lstStyle/>
          <a:p>
            <a:pPr lvl="0" indent="228600" algn="l">
              <a:lnSpc>
                <a:spcPct val="100000"/>
              </a:lnSpc>
            </a:pPr>
            <a:endParaRPr lang="en-GB" sz="2800" dirty="0" smtClean="0">
              <a:solidFill>
                <a:prstClr val="black"/>
              </a:solidFill>
              <a:latin typeface="Script MT Bold" panose="03040602040607080904" pitchFamily="66" charset="0"/>
              <a:ea typeface="Times New Roman" panose="02020603050405020304" pitchFamily="18" charset="0"/>
              <a:cs typeface="Times New Roman" panose="02020603050405020304" pitchFamily="18" charset="0"/>
            </a:endParaRPr>
          </a:p>
          <a:p>
            <a:pPr lvl="0" indent="228600" algn="l">
              <a:lnSpc>
                <a:spcPct val="100000"/>
              </a:lnSpc>
            </a:pPr>
            <a:endParaRPr lang="en-GB" sz="2800" dirty="0">
              <a:solidFill>
                <a:prstClr val="black"/>
              </a:solidFill>
              <a:latin typeface="Script MT Bold" panose="03040602040607080904" pitchFamily="66" charset="0"/>
              <a:ea typeface="Times New Roman" panose="02020603050405020304" pitchFamily="18" charset="0"/>
              <a:cs typeface="Times New Roman" panose="02020603050405020304" pitchFamily="18" charset="0"/>
            </a:endParaRPr>
          </a:p>
          <a:p>
            <a:pPr lvl="0" indent="228600" algn="just">
              <a:lnSpc>
                <a:spcPct val="100000"/>
              </a:lnSpc>
            </a:pPr>
            <a:r>
              <a:rPr lang="en-GB" sz="2800" i="1" dirty="0" smtClean="0">
                <a:solidFill>
                  <a:prstClr val="black"/>
                </a:solidFill>
                <a:latin typeface="Times New Roman" pitchFamily="18" charset="0"/>
                <a:ea typeface="Times New Roman" pitchFamily="18" charset="0"/>
                <a:cs typeface="Times New Roman" pitchFamily="18" charset="0"/>
              </a:rPr>
              <a:t>The </a:t>
            </a:r>
            <a:r>
              <a:rPr lang="en-GB" sz="2800" i="1" dirty="0">
                <a:solidFill>
                  <a:prstClr val="black"/>
                </a:solidFill>
                <a:latin typeface="Times New Roman" pitchFamily="18" charset="0"/>
                <a:ea typeface="Times New Roman" panose="02020603050405020304" pitchFamily="18" charset="0"/>
                <a:cs typeface="Times New Roman" pitchFamily="18" charset="0"/>
              </a:rPr>
              <a:t>aim of the Glossary is to acquaint the academic community with other, recognized in international academic circles, forms and ways of violating academic integrity, which, in terms of sophistication and difficulty of proof, can be much more problematic than those codified by the Law.</a:t>
            </a:r>
          </a:p>
          <a:p>
            <a:pPr lvl="0" indent="228600" algn="just">
              <a:lnSpc>
                <a:spcPct val="100000"/>
              </a:lnSpc>
            </a:pPr>
            <a:r>
              <a:rPr lang="en-GB" sz="2800" i="1" dirty="0">
                <a:solidFill>
                  <a:prstClr val="black"/>
                </a:solidFill>
                <a:latin typeface="Times New Roman" pitchFamily="18" charset="0"/>
                <a:ea typeface="Times New Roman" panose="02020603050405020304" pitchFamily="18" charset="0"/>
                <a:cs typeface="Times New Roman" pitchFamily="18" charset="0"/>
              </a:rPr>
              <a:t>In this sense, prof. </a:t>
            </a:r>
            <a:r>
              <a:rPr lang="en-GB" sz="2800" i="1" dirty="0" err="1" smtClean="0">
                <a:solidFill>
                  <a:prstClr val="black"/>
                </a:solidFill>
                <a:latin typeface="Times New Roman" pitchFamily="18" charset="0"/>
                <a:ea typeface="Times New Roman" pitchFamily="18" charset="0"/>
                <a:cs typeface="Times New Roman" pitchFamily="18" charset="0"/>
              </a:rPr>
              <a:t>Đurović</a:t>
            </a:r>
            <a:r>
              <a:rPr lang="en-GB" sz="2800" i="1" dirty="0" smtClean="0">
                <a:solidFill>
                  <a:prstClr val="black"/>
                </a:solidFill>
                <a:latin typeface="Times New Roman" pitchFamily="18" charset="0"/>
                <a:ea typeface="Times New Roman" pitchFamily="18" charset="0"/>
                <a:cs typeface="Times New Roman" pitchFamily="18" charset="0"/>
              </a:rPr>
              <a:t> </a:t>
            </a:r>
            <a:r>
              <a:rPr lang="en-GB" sz="2800" i="1" dirty="0">
                <a:solidFill>
                  <a:prstClr val="black"/>
                </a:solidFill>
                <a:latin typeface="Times New Roman" pitchFamily="18" charset="0"/>
                <a:ea typeface="Times New Roman" pitchFamily="18" charset="0"/>
                <a:cs typeface="Times New Roman" pitchFamily="18" charset="0"/>
              </a:rPr>
              <a:t>informed the attendees in detail about the guidelines for recognizing unethical </a:t>
            </a:r>
            <a:r>
              <a:rPr lang="en-GB" sz="2800" i="1" dirty="0" err="1">
                <a:solidFill>
                  <a:prstClr val="black"/>
                </a:solidFill>
                <a:latin typeface="Times New Roman" pitchFamily="18" charset="0"/>
                <a:ea typeface="Times New Roman" pitchFamily="18" charset="0"/>
                <a:cs typeface="Times New Roman" pitchFamily="18" charset="0"/>
              </a:rPr>
              <a:t>behavior</a:t>
            </a:r>
            <a:r>
              <a:rPr lang="en-GB" sz="2800" i="1" dirty="0">
                <a:solidFill>
                  <a:prstClr val="black"/>
                </a:solidFill>
                <a:latin typeface="Times New Roman" pitchFamily="18" charset="0"/>
                <a:ea typeface="Times New Roman" pitchFamily="18" charset="0"/>
                <a:cs typeface="Times New Roman" pitchFamily="18" charset="0"/>
              </a:rPr>
              <a:t> in science, even when violations of academic integrity are not specified in the Law or are difficult to investigate</a:t>
            </a:r>
            <a:r>
              <a:rPr lang="en-GB" sz="2800" i="1" dirty="0" smtClean="0">
                <a:solidFill>
                  <a:prstClr val="black"/>
                </a:solidFill>
                <a:latin typeface="Times New Roman" pitchFamily="18" charset="0"/>
                <a:ea typeface="Times New Roman" pitchFamily="18" charset="0"/>
                <a:cs typeface="Times New Roman" pitchFamily="18" charset="0"/>
              </a:rPr>
              <a:t>.</a:t>
            </a:r>
            <a:endParaRPr lang="en-GB" sz="2800" i="1" dirty="0">
              <a:solidFill>
                <a:prstClr val="black"/>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994180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0"/>
            <a:ext cx="11775056" cy="6676845"/>
          </a:xfrm>
        </p:spPr>
        <p:txBody>
          <a:bodyPr>
            <a:normAutofit/>
          </a:bodyPr>
          <a:lstStyle/>
          <a:p>
            <a:pPr marL="95250" marR="95250" lvl="0" indent="152400" algn="l"/>
            <a:endParaRPr lang="en-GB" sz="2800" dirty="0" smtClean="0">
              <a:latin typeface="Script MT Bold" panose="03040602040607080904" pitchFamily="66" charset="0"/>
              <a:ea typeface="Times New Roman" panose="02020603050405020304" pitchFamily="18" charset="0"/>
            </a:endParaRPr>
          </a:p>
          <a:p>
            <a:pPr marL="95250" marR="95250" lvl="0" indent="152400" algn="just"/>
            <a:r>
              <a:rPr lang="en-GB" sz="2800" i="1" dirty="0" smtClean="0">
                <a:latin typeface="Times New Roman" pitchFamily="18" charset="0"/>
                <a:ea typeface="Times New Roman" pitchFamily="18" charset="0"/>
                <a:cs typeface="Times New Roman" pitchFamily="18" charset="0"/>
              </a:rPr>
              <a:t>The </a:t>
            </a:r>
            <a:r>
              <a:rPr lang="en-GB" sz="2800" i="1" dirty="0">
                <a:latin typeface="Times New Roman" pitchFamily="18" charset="0"/>
                <a:ea typeface="Times New Roman" pitchFamily="18" charset="0"/>
                <a:cs typeface="Times New Roman" pitchFamily="18" charset="0"/>
              </a:rPr>
              <a:t>glossary, together with the Ethics Charter and all relevant documents, can be found on the website of the Ethics Committee as well as on the websites of all universities and independent faculty units in Montenegro - With the financial support of the Council of Europe, a website was created: </a:t>
            </a:r>
            <a:r>
              <a:rPr lang="en-GB" sz="2800" i="1" u="sng" dirty="0">
                <a:solidFill>
                  <a:srgbClr val="C00000"/>
                </a:solidFill>
                <a:latin typeface="Times New Roman" pitchFamily="18" charset="0"/>
                <a:ea typeface="Times New Roman" pitchFamily="18" charset="0"/>
                <a:cs typeface="Times New Roman" pitchFamily="18" charset="0"/>
              </a:rPr>
              <a:t>etickikomitet.edu.me</a:t>
            </a:r>
            <a:r>
              <a:rPr lang="en-GB" sz="2800" i="1" dirty="0">
                <a:latin typeface="Times New Roman" pitchFamily="18" charset="0"/>
                <a:ea typeface="Times New Roman" pitchFamily="18" charset="0"/>
                <a:cs typeface="Times New Roman" pitchFamily="18" charset="0"/>
              </a:rPr>
              <a:t>, with the aim of transparency of work Ethics Committee..</a:t>
            </a:r>
          </a:p>
          <a:p>
            <a:pPr marL="95250" marR="95250" lvl="0" indent="152400" algn="just"/>
            <a:r>
              <a:rPr lang="en-GB" sz="3200" i="1" u="sng"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3</a:t>
            </a:r>
            <a:r>
              <a:rPr lang="en-GB" sz="3200" i="1" u="sng" dirty="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decides on a proposal to establish a violation of academic integrity for citizens of Montenegro whose work was published, that is, a qualification obtained outside of Montenegro</a:t>
            </a:r>
            <a:r>
              <a:rPr lang="en-GB" sz="3200" i="1" u="sng"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t>
            </a:r>
          </a:p>
          <a:p>
            <a:pPr marL="95250" marR="95250" lvl="0" indent="152400" algn="just"/>
            <a:r>
              <a:rPr lang="en-GB" sz="2800" i="1" dirty="0">
                <a:latin typeface="Times New Roman" pitchFamily="18" charset="0"/>
                <a:cs typeface="Times New Roman" pitchFamily="18" charset="0"/>
              </a:rPr>
              <a:t>In the first convocation of the Ethics Committee, two decisions were made declaring the professor of the Faculty of Law responsible for the unauthorized taking over of parts of specialist works of her students and their publication at conferences and in magazines outside Montenegro</a:t>
            </a:r>
            <a:r>
              <a:rPr lang="en-GB" sz="2800" i="1" dirty="0" smtClean="0">
                <a:latin typeface="Times New Roman" pitchFamily="18" charset="0"/>
                <a:cs typeface="Times New Roman" pitchFamily="18" charset="0"/>
              </a:rPr>
              <a:t>.</a:t>
            </a:r>
            <a:endParaRPr lang="en-GB"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980843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612" y="165571"/>
            <a:ext cx="11648607" cy="6269064"/>
          </a:xfrm>
        </p:spPr>
        <p:txBody>
          <a:bodyPr/>
          <a:lstStyle/>
          <a:p>
            <a:pPr marL="0" indent="0">
              <a:buNone/>
            </a:pPr>
            <a:endParaRPr lang="en-GB" dirty="0" smtClean="0">
              <a:latin typeface="Script MT Bold" panose="03040602040607080904" pitchFamily="66" charset="0"/>
            </a:endParaRPr>
          </a:p>
          <a:p>
            <a:pPr marL="0" indent="0">
              <a:buNone/>
            </a:pPr>
            <a:endParaRPr lang="en-GB" dirty="0">
              <a:latin typeface="Script MT Bold" panose="03040602040607080904" pitchFamily="66" charset="0"/>
            </a:endParaRPr>
          </a:p>
          <a:p>
            <a:pPr marL="0" indent="0">
              <a:buNone/>
            </a:pPr>
            <a:r>
              <a:rPr lang="en-GB" i="1" dirty="0" smtClean="0">
                <a:latin typeface="Times New Roman" pitchFamily="18" charset="0"/>
                <a:cs typeface="Times New Roman" pitchFamily="18" charset="0"/>
              </a:rPr>
              <a:t>Both </a:t>
            </a:r>
            <a:r>
              <a:rPr lang="en-GB" i="1" dirty="0">
                <a:latin typeface="Times New Roman" pitchFamily="18" charset="0"/>
                <a:cs typeface="Times New Roman" pitchFamily="18" charset="0"/>
              </a:rPr>
              <a:t>decisions were annulled by the judgments of the Administrative Court (US) and returned for re-decision, partly due to the non-transparent process before the EC and partly due to imprecisely written decisions.</a:t>
            </a:r>
          </a:p>
          <a:p>
            <a:pPr marL="0" indent="0">
              <a:buNone/>
            </a:pPr>
            <a:r>
              <a:rPr lang="en-GB" i="1" dirty="0" smtClean="0">
                <a:latin typeface="Times New Roman" pitchFamily="18" charset="0"/>
                <a:cs typeface="Times New Roman" pitchFamily="18" charset="0"/>
              </a:rPr>
              <a:t>The second convocation of the EC, prompted by the judgments, adopted new Rules of Procedure in which all previous ambiguities were additionally clarified (especially regarding the way of filing lawsuits as well as the conduct of the procedure itself).</a:t>
            </a:r>
            <a:r>
              <a:rPr lang="sr-Cyrl-RS" i="1" dirty="0" smtClean="0">
                <a:latin typeface="Times New Roman" pitchFamily="18" charset="0"/>
                <a:cs typeface="Times New Roman" pitchFamily="18" charset="0"/>
              </a:rPr>
              <a:t> </a:t>
            </a:r>
            <a:endParaRPr lang="en-GB" i="1" dirty="0" smtClean="0">
              <a:latin typeface="Times New Roman" pitchFamily="18" charset="0"/>
              <a:cs typeface="Times New Roman" pitchFamily="18" charset="0"/>
            </a:endParaRPr>
          </a:p>
          <a:p>
            <a:pPr marL="0" indent="0">
              <a:buNone/>
            </a:pPr>
            <a:r>
              <a:rPr lang="en-GB" i="1" dirty="0">
                <a:latin typeface="Times New Roman" pitchFamily="18" charset="0"/>
                <a:cs typeface="Times New Roman" pitchFamily="18" charset="0"/>
              </a:rPr>
              <a:t>After "consultations" with the legal service of the then MPNKS in March 2022, the second convocation of the EC, due to lack of jurisdiction, had to reject both lawsuits, which were sent back for a retrial by annulling judgments of the Administrative Court.</a:t>
            </a:r>
            <a:endParaRPr lang="en-GB" i="1" dirty="0" smtClean="0">
              <a:latin typeface="Times New Roman" pitchFamily="18" charset="0"/>
              <a:cs typeface="Times New Roman" pitchFamily="18" charset="0"/>
            </a:endParaRPr>
          </a:p>
          <a:p>
            <a:pPr marL="0" indent="0">
              <a:buNone/>
            </a:pPr>
            <a:endParaRPr lang="en-GB" dirty="0">
              <a:latin typeface="Script MT Bold" panose="03040602040607080904" pitchFamily="66" charset="0"/>
            </a:endParaRPr>
          </a:p>
        </p:txBody>
      </p:sp>
    </p:spTree>
    <p:extLst>
      <p:ext uri="{BB962C8B-B14F-4D97-AF65-F5344CB8AC3E}">
        <p14:creationId xmlns:p14="http://schemas.microsoft.com/office/powerpoint/2010/main" val="577890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61" y="-119921"/>
            <a:ext cx="11775056" cy="6796766"/>
          </a:xfrm>
        </p:spPr>
        <p:txBody>
          <a:bodyPr>
            <a:normAutofit/>
          </a:bodyPr>
          <a:lstStyle/>
          <a:p>
            <a:pPr algn="just"/>
            <a:endParaRPr lang="sr-Latn-ME" sz="2000" dirty="0" smtClean="0">
              <a:latin typeface="Script MT Bold" panose="03040602040607080904" pitchFamily="66" charset="0"/>
            </a:endParaRPr>
          </a:p>
          <a:p>
            <a:pPr algn="just"/>
            <a:r>
              <a:rPr lang="en-GB" sz="2800" i="1" dirty="0">
                <a:latin typeface="Times New Roman" pitchFamily="18" charset="0"/>
                <a:cs typeface="Times New Roman" pitchFamily="18" charset="0"/>
              </a:rPr>
              <a:t>In addition to the above-mentioned procedures, the EC received two more applications, according to which it was also declared incompetent, as in previous cases, on the same basis.</a:t>
            </a:r>
          </a:p>
          <a:p>
            <a:pPr algn="just"/>
            <a:endParaRPr lang="en-GB" sz="2000" i="1" dirty="0">
              <a:latin typeface="Times New Roman" pitchFamily="18" charset="0"/>
              <a:cs typeface="Times New Roman" pitchFamily="18" charset="0"/>
            </a:endParaRPr>
          </a:p>
          <a:p>
            <a:pPr algn="just"/>
            <a:r>
              <a:rPr lang="en-GB" sz="3200" i="1" dirty="0">
                <a:latin typeface="Times New Roman" pitchFamily="18" charset="0"/>
                <a:cs typeface="Times New Roman" pitchFamily="18" charset="0"/>
              </a:rPr>
              <a:t>   4) </a:t>
            </a:r>
            <a:r>
              <a:rPr lang="en-GB" sz="3200" i="1" u="sng" dirty="0">
                <a:effectLst>
                  <a:outerShdw blurRad="38100" dist="38100" dir="2700000" algn="tl">
                    <a:srgbClr val="000000">
                      <a:alpha val="43137"/>
                    </a:srgbClr>
                  </a:outerShdw>
                </a:effectLst>
                <a:latin typeface="Times New Roman" pitchFamily="18" charset="0"/>
                <a:cs typeface="Times New Roman" pitchFamily="18" charset="0"/>
              </a:rPr>
              <a:t>gives an opinion on regulations and initiatives concerning academic ethics;</a:t>
            </a:r>
          </a:p>
          <a:p>
            <a:pPr algn="just"/>
            <a:endParaRPr lang="en-GB" sz="2000" i="1" dirty="0">
              <a:latin typeface="Times New Roman" pitchFamily="18" charset="0"/>
              <a:cs typeface="Times New Roman" pitchFamily="18" charset="0"/>
            </a:endParaRPr>
          </a:p>
          <a:p>
            <a:pPr algn="just"/>
            <a:r>
              <a:rPr lang="en-GB" sz="3200" i="1" dirty="0">
                <a:latin typeface="Times New Roman" pitchFamily="18" charset="0"/>
                <a:cs typeface="Times New Roman" pitchFamily="18" charset="0"/>
              </a:rPr>
              <a:t>5) </a:t>
            </a:r>
            <a:r>
              <a:rPr lang="en-GB" sz="3200" i="1" u="sng" dirty="0">
                <a:effectLst>
                  <a:outerShdw blurRad="38100" dist="38100" dir="2700000" algn="tl">
                    <a:srgbClr val="000000">
                      <a:alpha val="43137"/>
                    </a:srgbClr>
                  </a:outerShdw>
                </a:effectLst>
                <a:latin typeface="Times New Roman" pitchFamily="18" charset="0"/>
                <a:cs typeface="Times New Roman" pitchFamily="18" charset="0"/>
              </a:rPr>
              <a:t>submits an annual report on its work to the Government of Montenegro;</a:t>
            </a:r>
          </a:p>
          <a:p>
            <a:pPr algn="just"/>
            <a:endParaRPr lang="en-GB" sz="2000" i="1" dirty="0">
              <a:latin typeface="Times New Roman" pitchFamily="18" charset="0"/>
              <a:cs typeface="Times New Roman" pitchFamily="18" charset="0"/>
            </a:endParaRPr>
          </a:p>
          <a:p>
            <a:pPr algn="just"/>
            <a:r>
              <a:rPr lang="en-GB" sz="3200" i="1" dirty="0">
                <a:latin typeface="Times New Roman" pitchFamily="18" charset="0"/>
                <a:cs typeface="Times New Roman" pitchFamily="18" charset="0"/>
              </a:rPr>
              <a:t>6) </a:t>
            </a:r>
            <a:r>
              <a:rPr lang="en-GB" sz="3200" i="1" u="sng" dirty="0">
                <a:effectLst>
                  <a:outerShdw blurRad="38100" dist="38100" dir="2700000" algn="tl">
                    <a:srgbClr val="000000">
                      <a:alpha val="43137"/>
                    </a:srgbClr>
                  </a:outerShdw>
                </a:effectLst>
                <a:latin typeface="Times New Roman" pitchFamily="18" charset="0"/>
                <a:cs typeface="Times New Roman" pitchFamily="18" charset="0"/>
              </a:rPr>
              <a:t>performs other tasks in accordance with this law</a:t>
            </a:r>
            <a:r>
              <a:rPr lang="en-GB" sz="3200" i="1" u="sng"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GB" sz="3200"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640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 y="167640"/>
            <a:ext cx="11643360" cy="6469380"/>
          </a:xfrm>
        </p:spPr>
        <p:txBody>
          <a:bodyPr/>
          <a:lstStyle/>
          <a:p>
            <a:pPr marL="0" indent="0">
              <a:buNone/>
            </a:pPr>
            <a:endParaRPr lang="en-US" dirty="0">
              <a:latin typeface="Script MT Bold" pitchFamily="66" charset="0"/>
            </a:endParaRPr>
          </a:p>
          <a:p>
            <a:pPr marL="0" indent="0">
              <a:buNone/>
            </a:pPr>
            <a:endParaRPr lang="en-US" dirty="0" smtClean="0">
              <a:latin typeface="Script MT Bold" pitchFamily="66" charset="0"/>
            </a:endParaRPr>
          </a:p>
          <a:p>
            <a:pPr marL="0" indent="0">
              <a:buNone/>
            </a:pPr>
            <a:endParaRPr lang="en-US" dirty="0">
              <a:latin typeface="Script MT Bold" pitchFamily="66" charset="0"/>
            </a:endParaRPr>
          </a:p>
          <a:p>
            <a:r>
              <a:rPr lang="en-US" i="1" dirty="0" smtClean="0">
                <a:latin typeface="Times New Roman" pitchFamily="18" charset="0"/>
                <a:cs typeface="Times New Roman" pitchFamily="18" charset="0"/>
              </a:rPr>
              <a:t>Organization </a:t>
            </a:r>
            <a:r>
              <a:rPr lang="en-US" i="1" dirty="0">
                <a:latin typeface="Times New Roman" pitchFamily="18" charset="0"/>
                <a:cs typeface="Times New Roman" pitchFamily="18" charset="0"/>
              </a:rPr>
              <a:t>of visits to all universities and independent faculty units</a:t>
            </a:r>
            <a:r>
              <a:rPr lang="en-US" i="1" dirty="0" smtClean="0">
                <a:latin typeface="Times New Roman" pitchFamily="18" charset="0"/>
                <a:cs typeface="Times New Roman" pitchFamily="18" charset="0"/>
              </a:rPr>
              <a:t>;</a:t>
            </a:r>
          </a:p>
          <a:p>
            <a:endParaRPr lang="en-US" i="1" dirty="0">
              <a:latin typeface="Times New Roman" pitchFamily="18" charset="0"/>
              <a:cs typeface="Times New Roman" pitchFamily="18" charset="0"/>
            </a:endParaRPr>
          </a:p>
          <a:p>
            <a:r>
              <a:rPr lang="en-US" i="1" dirty="0" smtClean="0">
                <a:latin typeface="Times New Roman" pitchFamily="18" charset="0"/>
                <a:cs typeface="Times New Roman" pitchFamily="18" charset="0"/>
              </a:rPr>
              <a:t>Meetings </a:t>
            </a:r>
            <a:r>
              <a:rPr lang="en-US" i="1" dirty="0">
                <a:latin typeface="Times New Roman" pitchFamily="18" charset="0"/>
                <a:cs typeface="Times New Roman" pitchFamily="18" charset="0"/>
              </a:rPr>
              <a:t>with all ethical committees and teaching staff;  </a:t>
            </a:r>
            <a:endParaRPr lang="en-US" i="1" dirty="0" smtClean="0">
              <a:latin typeface="Times New Roman" pitchFamily="18" charset="0"/>
              <a:cs typeface="Times New Roman" pitchFamily="18" charset="0"/>
            </a:endParaRPr>
          </a:p>
          <a:p>
            <a:endParaRPr lang="en-US" i="1" dirty="0">
              <a:latin typeface="Times New Roman" pitchFamily="18" charset="0"/>
              <a:cs typeface="Times New Roman" pitchFamily="18" charset="0"/>
            </a:endParaRPr>
          </a:p>
          <a:p>
            <a:r>
              <a:rPr lang="en-US" i="1" dirty="0" smtClean="0">
                <a:latin typeface="Times New Roman" pitchFamily="18" charset="0"/>
                <a:cs typeface="Times New Roman" pitchFamily="18" charset="0"/>
              </a:rPr>
              <a:t>Meetings </a:t>
            </a:r>
            <a:r>
              <a:rPr lang="en-US" i="1" dirty="0">
                <a:latin typeface="Times New Roman" pitchFamily="18" charset="0"/>
                <a:cs typeface="Times New Roman" pitchFamily="18" charset="0"/>
              </a:rPr>
              <a:t>with representatives of students</a:t>
            </a:r>
            <a:r>
              <a:rPr lang="en-US" i="1" dirty="0" smtClean="0">
                <a:latin typeface="Times New Roman" pitchFamily="18" charset="0"/>
                <a:cs typeface="Times New Roman" pitchFamily="18" charset="0"/>
              </a:rPr>
              <a:t>;</a:t>
            </a:r>
          </a:p>
          <a:p>
            <a:endParaRPr lang="en-US" dirty="0">
              <a:latin typeface="Script MT Bold" pitchFamily="66" charset="0"/>
            </a:endParaRPr>
          </a:p>
        </p:txBody>
      </p:sp>
    </p:spTree>
    <p:extLst>
      <p:ext uri="{BB962C8B-B14F-4D97-AF65-F5344CB8AC3E}">
        <p14:creationId xmlns:p14="http://schemas.microsoft.com/office/powerpoint/2010/main" val="1863839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 y="167640"/>
            <a:ext cx="11643360" cy="6469380"/>
          </a:xfrm>
        </p:spPr>
        <p:txBody>
          <a:bodyPr/>
          <a:lstStyle/>
          <a:p>
            <a:pPr marL="0" indent="0">
              <a:buNone/>
            </a:pPr>
            <a:endParaRPr lang="en-US" dirty="0">
              <a:latin typeface="Script MT Bold" pitchFamily="66" charset="0"/>
            </a:endParaRPr>
          </a:p>
          <a:p>
            <a:pPr marL="0" indent="0" algn="just">
              <a:buNone/>
            </a:pPr>
            <a:r>
              <a:rPr lang="en-US" i="1" dirty="0" smtClean="0">
                <a:latin typeface="Times New Roman" pitchFamily="18" charset="0"/>
                <a:cs typeface="Times New Roman" pitchFamily="18" charset="0"/>
              </a:rPr>
              <a:t>Together </a:t>
            </a:r>
            <a:r>
              <a:rPr lang="en-US" i="1" dirty="0">
                <a:latin typeface="Times New Roman" pitchFamily="18" charset="0"/>
                <a:cs typeface="Times New Roman" pitchFamily="18" charset="0"/>
              </a:rPr>
              <a:t>with the agency for Control and Security of Higher Education Quality, we signed a </a:t>
            </a:r>
            <a:r>
              <a:rPr lang="en-US" i="1" dirty="0" smtClean="0">
                <a:latin typeface="Times New Roman" pitchFamily="18" charset="0"/>
                <a:cs typeface="Times New Roman" pitchFamily="18" charset="0"/>
              </a:rPr>
              <a:t>Cooperation </a:t>
            </a:r>
            <a:r>
              <a:rPr lang="en-US" i="1" dirty="0">
                <a:latin typeface="Times New Roman" pitchFamily="18" charset="0"/>
                <a:cs typeface="Times New Roman" pitchFamily="18" charset="0"/>
              </a:rPr>
              <a:t>agreement in February last year. </a:t>
            </a:r>
            <a:endParaRPr lang="en-US" i="1" dirty="0" smtClean="0">
              <a:latin typeface="Times New Roman" pitchFamily="18" charset="0"/>
              <a:cs typeface="Times New Roman" pitchFamily="18" charset="0"/>
            </a:endParaRPr>
          </a:p>
          <a:p>
            <a:pPr marL="0" indent="0" algn="just">
              <a:buNone/>
            </a:pPr>
            <a:r>
              <a:rPr lang="en-US" i="1" dirty="0" smtClean="0">
                <a:latin typeface="Times New Roman" pitchFamily="18" charset="0"/>
                <a:cs typeface="Times New Roman" pitchFamily="18" charset="0"/>
              </a:rPr>
              <a:t>The </a:t>
            </a:r>
            <a:r>
              <a:rPr lang="en-US" i="1" dirty="0">
                <a:latin typeface="Times New Roman" pitchFamily="18" charset="0"/>
                <a:cs typeface="Times New Roman" pitchFamily="18" charset="0"/>
              </a:rPr>
              <a:t>purpose of concluding the agreement is to establish cooperation in areas of common interest and especially in the field of promotion and strengthening the application of the principles of academic integrity. </a:t>
            </a:r>
            <a:endParaRPr lang="en-US" i="1" dirty="0" smtClean="0">
              <a:latin typeface="Times New Roman" pitchFamily="18" charset="0"/>
              <a:cs typeface="Times New Roman" pitchFamily="18" charset="0"/>
            </a:endParaRPr>
          </a:p>
          <a:p>
            <a:pPr marL="0" indent="0" algn="just">
              <a:buNone/>
            </a:pPr>
            <a:r>
              <a:rPr lang="en-US" i="1" dirty="0" smtClean="0">
                <a:latin typeface="Times New Roman" pitchFamily="18" charset="0"/>
                <a:cs typeface="Times New Roman" pitchFamily="18" charset="0"/>
              </a:rPr>
              <a:t>The </a:t>
            </a:r>
            <a:r>
              <a:rPr lang="en-US" i="1" dirty="0">
                <a:latin typeface="Times New Roman" pitchFamily="18" charset="0"/>
                <a:cs typeface="Times New Roman" pitchFamily="18" charset="0"/>
              </a:rPr>
              <a:t>agreement also defines several joint activities that will be realized and the implementation of the Pilot Evaluation of the Additional Standard on the Recommendations and Improvement of Supplementary Integrity through the organization of workshops, strengthening cooperation, relying on the exchange of best experiences, etc</a:t>
            </a:r>
            <a:r>
              <a:rPr lang="en-US" i="1" dirty="0" smtClean="0">
                <a:latin typeface="Times New Roman" pitchFamily="18" charset="0"/>
                <a:cs typeface="Times New Roman" pitchFamily="18" charset="0"/>
              </a:rPr>
              <a:t>.</a:t>
            </a:r>
          </a:p>
          <a:p>
            <a:pPr marL="0" indent="0" algn="just">
              <a:buNone/>
            </a:pPr>
            <a:r>
              <a:rPr lang="en-US" i="1" dirty="0">
                <a:latin typeface="Times New Roman" pitchFamily="18" charset="0"/>
                <a:cs typeface="Times New Roman" pitchFamily="18" charset="0"/>
              </a:rPr>
              <a:t>The round </a:t>
            </a:r>
            <a:r>
              <a:rPr lang="en-US" i="1" dirty="0" smtClean="0">
                <a:latin typeface="Times New Roman" pitchFamily="18" charset="0"/>
                <a:cs typeface="Times New Roman" pitchFamily="18" charset="0"/>
              </a:rPr>
              <a:t>table </a:t>
            </a:r>
            <a:r>
              <a:rPr lang="en-US" i="1" dirty="0">
                <a:latin typeface="Times New Roman" pitchFamily="18" charset="0"/>
                <a:cs typeface="Times New Roman" pitchFamily="18" charset="0"/>
              </a:rPr>
              <a:t>on the subject of academic integrity is the first in a series of activities defined by </a:t>
            </a:r>
            <a:r>
              <a:rPr lang="en-US" i="1" dirty="0" smtClean="0">
                <a:latin typeface="Times New Roman" pitchFamily="18" charset="0"/>
                <a:cs typeface="Times New Roman" pitchFamily="18" charset="0"/>
              </a:rPr>
              <a:t>this </a:t>
            </a:r>
            <a:r>
              <a:rPr lang="en-US" i="1" dirty="0">
                <a:latin typeface="Times New Roman" pitchFamily="18" charset="0"/>
                <a:cs typeface="Times New Roman" pitchFamily="18" charset="0"/>
              </a:rPr>
              <a:t>Cooperation </a:t>
            </a:r>
            <a:r>
              <a:rPr lang="en-US" i="1" dirty="0" smtClean="0">
                <a:latin typeface="Times New Roman" pitchFamily="18" charset="0"/>
                <a:cs typeface="Times New Roman" pitchFamily="18" charset="0"/>
              </a:rPr>
              <a:t>Agreement.</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4048246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423</TotalTime>
  <Words>1975</Words>
  <Application>Microsoft Office PowerPoint</Application>
  <PresentationFormat>Widescreen</PresentationFormat>
  <Paragraphs>131</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Script MT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Scepanovic</dc:creator>
  <cp:lastModifiedBy>Mara Scepanovic</cp:lastModifiedBy>
  <cp:revision>54</cp:revision>
  <dcterms:created xsi:type="dcterms:W3CDTF">2022-06-26T20:28:00Z</dcterms:created>
  <dcterms:modified xsi:type="dcterms:W3CDTF">2024-02-26T15:57:47Z</dcterms:modified>
</cp:coreProperties>
</file>