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65" r:id="rId2"/>
    <p:sldId id="256" r:id="rId3"/>
    <p:sldId id="267" r:id="rId4"/>
    <p:sldId id="266" r:id="rId5"/>
    <p:sldId id="25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09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1E228A-2E2B-45DE-8448-A7885FE30A2C}" type="doc">
      <dgm:prSet loTypeId="urn:microsoft.com/office/officeart/2005/8/layout/default#1" loCatId="list" qsTypeId="urn:microsoft.com/office/officeart/2005/8/quickstyle/simple5" qsCatId="simple" csTypeId="urn:microsoft.com/office/officeart/2005/8/colors/accent1_2#1" csCatId="accent1" phldr="1"/>
      <dgm:spPr/>
      <dgm:t>
        <a:bodyPr/>
        <a:lstStyle/>
        <a:p>
          <a:endParaRPr lang="en-GB"/>
        </a:p>
      </dgm:t>
    </dgm:pt>
    <dgm:pt modelId="{05C5F617-BE77-4FF6-B8DB-24026D82D192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 anchor="t" anchorCtr="0"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fr-BE" sz="2800" dirty="0" smtClean="0">
              <a:solidFill>
                <a:schemeClr val="tx1"/>
              </a:solidFill>
            </a:rPr>
            <a:t>KA1</a:t>
          </a:r>
        </a:p>
        <a:p>
          <a:pPr>
            <a:lnSpc>
              <a:spcPct val="90000"/>
            </a:lnSpc>
            <a:spcAft>
              <a:spcPct val="35000"/>
            </a:spcAft>
          </a:pPr>
          <a:r>
            <a:rPr lang="sr-Latn-CS" sz="1600" dirty="0" smtClean="0">
              <a:solidFill>
                <a:schemeClr val="tx1"/>
              </a:solidFill>
            </a:rPr>
            <a:t>Mobilnost</a:t>
          </a:r>
          <a:endParaRPr lang="fr-BE" sz="2000" dirty="0" smtClean="0">
            <a:solidFill>
              <a:schemeClr val="tx1"/>
            </a:solidFill>
          </a:endParaRPr>
        </a:p>
        <a:p>
          <a:pPr>
            <a:lnSpc>
              <a:spcPct val="90000"/>
            </a:lnSpc>
            <a:spcAft>
              <a:spcPct val="35000"/>
            </a:spcAft>
          </a:pPr>
          <a:r>
            <a:rPr lang="sr-Latn-CS" sz="2000" dirty="0" smtClean="0">
              <a:solidFill>
                <a:schemeClr val="tx2">
                  <a:lumMod val="75000"/>
                </a:schemeClr>
              </a:solidFill>
            </a:rPr>
            <a:t>Kreditna mobilnost</a:t>
          </a:r>
          <a:endParaRPr lang="fr-BE" sz="2000" dirty="0" smtClean="0">
            <a:solidFill>
              <a:schemeClr val="tx2">
                <a:lumMod val="75000"/>
              </a:schemeClr>
            </a:solidFill>
          </a:endParaRPr>
        </a:p>
        <a:p>
          <a:pPr>
            <a:lnSpc>
              <a:spcPct val="90000"/>
            </a:lnSpc>
            <a:spcAft>
              <a:spcPct val="35000"/>
            </a:spcAft>
          </a:pPr>
          <a:r>
            <a:rPr lang="fr-BE" sz="1400" dirty="0" smtClean="0">
              <a:solidFill>
                <a:schemeClr val="tx2">
                  <a:lumMod val="75000"/>
                </a:schemeClr>
              </a:solidFill>
            </a:rPr>
            <a:t>(Na</a:t>
          </a:r>
          <a:r>
            <a:rPr lang="sr-Latn-CS" sz="1400" dirty="0" smtClean="0">
              <a:solidFill>
                <a:schemeClr val="tx2">
                  <a:lumMod val="75000"/>
                </a:schemeClr>
              </a:solidFill>
            </a:rPr>
            <a:t>cionalne agencije</a:t>
          </a:r>
          <a:r>
            <a:rPr lang="fr-BE" sz="1400" dirty="0" smtClean="0">
              <a:solidFill>
                <a:schemeClr val="tx2">
                  <a:lumMod val="75000"/>
                </a:schemeClr>
              </a:solidFill>
            </a:rPr>
            <a:t>)</a:t>
          </a:r>
        </a:p>
        <a:p>
          <a:pPr>
            <a:lnSpc>
              <a:spcPct val="90000"/>
            </a:lnSpc>
            <a:spcAft>
              <a:spcPct val="35000"/>
            </a:spcAft>
          </a:pPr>
          <a:endParaRPr lang="fr-BE" sz="2000" dirty="0" smtClean="0">
            <a:solidFill>
              <a:schemeClr val="tx2">
                <a:lumMod val="75000"/>
              </a:schemeClr>
            </a:solidFill>
          </a:endParaRPr>
        </a:p>
        <a:p>
          <a:pPr>
            <a:lnSpc>
              <a:spcPct val="90000"/>
            </a:lnSpc>
            <a:spcAft>
              <a:spcPct val="35000"/>
            </a:spcAft>
          </a:pPr>
          <a:r>
            <a:rPr lang="sr-Latn-CS" sz="2000" dirty="0" smtClean="0">
              <a:solidFill>
                <a:schemeClr val="tx2">
                  <a:lumMod val="75000"/>
                </a:schemeClr>
              </a:solidFill>
            </a:rPr>
            <a:t>Zajednicke amgistarske diplôme</a:t>
          </a:r>
        </a:p>
        <a:p>
          <a:pPr>
            <a:lnSpc>
              <a:spcPct val="90000"/>
            </a:lnSpc>
            <a:spcAft>
              <a:spcPct val="35000"/>
            </a:spcAft>
          </a:pPr>
          <a:r>
            <a:rPr lang="sr-Latn-CS" sz="2000" b="1" dirty="0" smtClean="0">
              <a:solidFill>
                <a:srgbClr val="FF0000"/>
              </a:solidFill>
            </a:rPr>
            <a:t>Otvoren konkurs!</a:t>
          </a:r>
          <a:endParaRPr lang="fr-BE" sz="2000" b="1" dirty="0" smtClean="0">
            <a:solidFill>
              <a:srgbClr val="FF0000"/>
            </a:solidFill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en-GB" sz="1600" dirty="0">
            <a:solidFill>
              <a:schemeClr val="tx2">
                <a:lumMod val="75000"/>
              </a:schemeClr>
            </a:solidFill>
          </a:endParaRPr>
        </a:p>
      </dgm:t>
    </dgm:pt>
    <dgm:pt modelId="{8B8F179C-DE01-4F2E-B799-18351A038114}" type="parTrans" cxnId="{230DA3E6-A45D-4E12-B9E3-BD2E2877C499}">
      <dgm:prSet/>
      <dgm:spPr/>
      <dgm:t>
        <a:bodyPr/>
        <a:lstStyle/>
        <a:p>
          <a:endParaRPr lang="en-GB"/>
        </a:p>
      </dgm:t>
    </dgm:pt>
    <dgm:pt modelId="{528C5F99-AED3-4043-8DC0-CF89BF44721F}" type="sibTrans" cxnId="{230DA3E6-A45D-4E12-B9E3-BD2E2877C499}">
      <dgm:prSet/>
      <dgm:spPr/>
      <dgm:t>
        <a:bodyPr/>
        <a:lstStyle/>
        <a:p>
          <a:endParaRPr lang="en-GB"/>
        </a:p>
      </dgm:t>
    </dgm:pt>
    <dgm:pt modelId="{876E48AA-B300-4FA8-BD81-622F94075800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 anchor="t" anchorCtr="0"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fr-BE" sz="2900" dirty="0" smtClean="0">
              <a:solidFill>
                <a:schemeClr val="tx1"/>
              </a:solidFill>
            </a:rPr>
            <a:t>KA2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sr-Latn-CS" sz="1600" dirty="0" smtClean="0">
              <a:solidFill>
                <a:schemeClr val="tx1"/>
              </a:solidFill>
            </a:rPr>
            <a:t>Projekti saradnje</a:t>
          </a:r>
          <a:endParaRPr lang="fr-BE" sz="1600" dirty="0" smtClean="0">
            <a:solidFill>
              <a:schemeClr val="tx1"/>
            </a:solidFill>
          </a:endParaRPr>
        </a:p>
        <a:p>
          <a:pPr>
            <a:lnSpc>
              <a:spcPct val="100000"/>
            </a:lnSpc>
            <a:spcAft>
              <a:spcPts val="0"/>
            </a:spcAft>
          </a:pPr>
          <a:endParaRPr lang="fr-BE" sz="1600" dirty="0" smtClean="0"/>
        </a:p>
        <a:p>
          <a:pPr>
            <a:lnSpc>
              <a:spcPct val="90000"/>
            </a:lnSpc>
            <a:spcAft>
              <a:spcPct val="35000"/>
            </a:spcAft>
          </a:pPr>
          <a:r>
            <a:rPr lang="sr-Latn-CS" sz="2600" dirty="0" smtClean="0">
              <a:solidFill>
                <a:schemeClr val="tx2">
                  <a:lumMod val="75000"/>
                </a:schemeClr>
              </a:solidFill>
            </a:rPr>
            <a:t>Izgradnja kapaciteta</a:t>
          </a:r>
        </a:p>
        <a:p>
          <a:pPr>
            <a:lnSpc>
              <a:spcPct val="90000"/>
            </a:lnSpc>
            <a:spcAft>
              <a:spcPct val="35000"/>
            </a:spcAft>
          </a:pPr>
          <a:endParaRPr lang="fr-BE" sz="2600" dirty="0" smtClean="0">
            <a:solidFill>
              <a:schemeClr val="tx2">
                <a:lumMod val="75000"/>
              </a:schemeClr>
            </a:solidFill>
          </a:endParaRPr>
        </a:p>
      </dgm:t>
    </dgm:pt>
    <dgm:pt modelId="{3E36EE70-977B-45D2-9409-D93104C075CA}" type="parTrans" cxnId="{B54D5427-5DCD-4364-8863-8E62A02A73AD}">
      <dgm:prSet/>
      <dgm:spPr/>
      <dgm:t>
        <a:bodyPr/>
        <a:lstStyle/>
        <a:p>
          <a:endParaRPr lang="en-GB"/>
        </a:p>
      </dgm:t>
    </dgm:pt>
    <dgm:pt modelId="{2A24CF6F-5336-482A-94A0-E69B627586A0}" type="sibTrans" cxnId="{B54D5427-5DCD-4364-8863-8E62A02A73AD}">
      <dgm:prSet/>
      <dgm:spPr/>
      <dgm:t>
        <a:bodyPr/>
        <a:lstStyle/>
        <a:p>
          <a:endParaRPr lang="en-GB"/>
        </a:p>
      </dgm:t>
    </dgm:pt>
    <dgm:pt modelId="{10E24E9D-F5DD-4F28-8E19-7556FD02B331}">
      <dgm:prSet phldrT="[Text]" custT="1"/>
      <dgm:spPr>
        <a:solidFill>
          <a:schemeClr val="tx2">
            <a:lumMod val="20000"/>
            <a:lumOff val="80000"/>
          </a:schemeClr>
        </a:solidFill>
      </dgm:spPr>
      <dgm:t>
        <a:bodyPr anchor="t" anchorCtr="0"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fr-BE" sz="2800" dirty="0" smtClean="0">
              <a:solidFill>
                <a:schemeClr val="tx1"/>
              </a:solidFill>
            </a:rPr>
            <a:t>KA</a:t>
          </a:r>
          <a:r>
            <a:rPr lang="sr-Latn-CS" sz="2800" dirty="0" smtClean="0">
              <a:solidFill>
                <a:schemeClr val="tx1"/>
              </a:solidFill>
            </a:rPr>
            <a:t>2</a:t>
          </a:r>
          <a:endParaRPr lang="fr-BE" sz="2800" dirty="0" smtClean="0">
            <a:solidFill>
              <a:schemeClr val="tx1"/>
            </a:solidFill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sr-Latn-CS" sz="2800" dirty="0" smtClean="0">
              <a:solidFill>
                <a:schemeClr val="accent2">
                  <a:lumMod val="75000"/>
                </a:schemeClr>
              </a:solidFill>
            </a:rPr>
            <a:t>Strateška partnerstvaSavezi znanja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sr-Latn-CS" sz="2800" b="1" dirty="0" smtClean="0">
              <a:solidFill>
                <a:srgbClr val="FF0000"/>
              </a:solidFill>
            </a:rPr>
            <a:t>Otvoreni konkursi</a:t>
          </a:r>
          <a:endParaRPr lang="en-GB" sz="1600" b="1" dirty="0">
            <a:solidFill>
              <a:srgbClr val="FF0000"/>
            </a:solidFill>
          </a:endParaRPr>
        </a:p>
      </dgm:t>
    </dgm:pt>
    <dgm:pt modelId="{C1B5ACC1-D527-41AB-ABCD-3BE2CE5598C3}" type="parTrans" cxnId="{92651857-64EC-4F7A-947B-650C3B285AF4}">
      <dgm:prSet/>
      <dgm:spPr/>
      <dgm:t>
        <a:bodyPr/>
        <a:lstStyle/>
        <a:p>
          <a:endParaRPr lang="en-GB"/>
        </a:p>
      </dgm:t>
    </dgm:pt>
    <dgm:pt modelId="{BE89990A-09AC-454D-85CC-9EDA9FBE972A}" type="sibTrans" cxnId="{92651857-64EC-4F7A-947B-650C3B285AF4}">
      <dgm:prSet/>
      <dgm:spPr/>
      <dgm:t>
        <a:bodyPr/>
        <a:lstStyle/>
        <a:p>
          <a:endParaRPr lang="en-GB"/>
        </a:p>
      </dgm:t>
    </dgm:pt>
    <dgm:pt modelId="{8AC9C5BE-7E3E-439B-901B-3D0ECD0AE2C7}">
      <dgm:prSet custT="1"/>
      <dgm:spPr/>
      <dgm:t>
        <a:bodyPr anchor="t" anchorCtr="0"/>
        <a:lstStyle/>
        <a:p>
          <a:r>
            <a:rPr lang="sr-Latn-CS" sz="2800" b="0" dirty="0" smtClean="0">
              <a:solidFill>
                <a:schemeClr val="tx1"/>
              </a:solidFill>
            </a:rPr>
            <a:t>Žan Mone aktivnosti</a:t>
          </a:r>
        </a:p>
        <a:p>
          <a:endParaRPr lang="sr-Latn-CS" sz="2800" b="0" dirty="0" smtClean="0"/>
        </a:p>
        <a:p>
          <a:r>
            <a:rPr lang="sr-Latn-CS" sz="2800" b="0" dirty="0" smtClean="0">
              <a:solidFill>
                <a:srgbClr val="FF0000"/>
              </a:solidFill>
            </a:rPr>
            <a:t>Otvoreni</a:t>
          </a:r>
        </a:p>
        <a:p>
          <a:r>
            <a:rPr lang="sr-Latn-CS" sz="2800" b="0" dirty="0" smtClean="0">
              <a:solidFill>
                <a:srgbClr val="FF0000"/>
              </a:solidFill>
            </a:rPr>
            <a:t>konkursi!</a:t>
          </a:r>
          <a:endParaRPr lang="en-GB" sz="2400" dirty="0">
            <a:solidFill>
              <a:srgbClr val="FF0000"/>
            </a:solidFill>
          </a:endParaRPr>
        </a:p>
      </dgm:t>
    </dgm:pt>
    <dgm:pt modelId="{2DF06622-6DD7-432F-A254-73B4ADB6D0C1}" type="parTrans" cxnId="{F2B8EEE6-334E-480B-AD5B-4283EBF6B101}">
      <dgm:prSet/>
      <dgm:spPr/>
      <dgm:t>
        <a:bodyPr/>
        <a:lstStyle/>
        <a:p>
          <a:endParaRPr lang="en-GB"/>
        </a:p>
      </dgm:t>
    </dgm:pt>
    <dgm:pt modelId="{9ACA45E1-D4EA-48A2-8BF2-EAC8F7070FEA}" type="sibTrans" cxnId="{F2B8EEE6-334E-480B-AD5B-4283EBF6B101}">
      <dgm:prSet/>
      <dgm:spPr/>
      <dgm:t>
        <a:bodyPr/>
        <a:lstStyle/>
        <a:p>
          <a:endParaRPr lang="en-GB"/>
        </a:p>
      </dgm:t>
    </dgm:pt>
    <dgm:pt modelId="{C3394274-4C2F-49B3-8362-C8AA0E36F848}" type="pres">
      <dgm:prSet presAssocID="{501E228A-2E2B-45DE-8448-A7885FE30A2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BDFECBD-7436-4113-9E24-99F68E1239C0}" type="pres">
      <dgm:prSet presAssocID="{05C5F617-BE77-4FF6-B8DB-24026D82D192}" presName="node" presStyleLbl="node1" presStyleIdx="0" presStyleCnt="4" custScaleX="101006" custScaleY="325482" custLinFactNeighborX="-109" custLinFactNeighborY="-446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738B0FB-042C-4487-81A9-1A727B9092AA}" type="pres">
      <dgm:prSet presAssocID="{528C5F99-AED3-4043-8DC0-CF89BF44721F}" presName="sibTrans" presStyleCnt="0"/>
      <dgm:spPr/>
    </dgm:pt>
    <dgm:pt modelId="{27241823-6557-440B-8409-54E44AD86058}" type="pres">
      <dgm:prSet presAssocID="{876E48AA-B300-4FA8-BD81-622F94075800}" presName="node" presStyleLbl="node1" presStyleIdx="1" presStyleCnt="4" custScaleX="101006" custScaleY="327876" custLinFactNeighborX="-1182" custLinFactNeighborY="-2341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B136B2F-FFC1-47F3-BB7A-4625B02F3423}" type="pres">
      <dgm:prSet presAssocID="{2A24CF6F-5336-482A-94A0-E69B627586A0}" presName="sibTrans" presStyleCnt="0"/>
      <dgm:spPr/>
    </dgm:pt>
    <dgm:pt modelId="{670EFA08-94B9-40FE-9A05-4221DD25C4C7}" type="pres">
      <dgm:prSet presAssocID="{10E24E9D-F5DD-4F28-8E19-7556FD02B331}" presName="node" presStyleLbl="node1" presStyleIdx="2" presStyleCnt="4" custScaleX="101006" custScaleY="318134" custLinFactNeighborX="-4734" custLinFactNeighborY="-78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4DB8E3D-E7F5-4714-943A-ABB8B1E29982}" type="pres">
      <dgm:prSet presAssocID="{BE89990A-09AC-454D-85CC-9EDA9FBE972A}" presName="sibTrans" presStyleCnt="0"/>
      <dgm:spPr/>
    </dgm:pt>
    <dgm:pt modelId="{337C782F-0C24-4E31-A8CA-86DBDBE5B62B}" type="pres">
      <dgm:prSet presAssocID="{8AC9C5BE-7E3E-439B-901B-3D0ECD0AE2C7}" presName="node" presStyleLbl="node1" presStyleIdx="3" presStyleCnt="4" custScaleX="100809" custScaleY="318898" custLinFactNeighborX="-8215" custLinFactNeighborY="-117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4C4FC16-3BF7-418F-A05A-A4D0D4E4AFFC}" type="presOf" srcId="{8AC9C5BE-7E3E-439B-901B-3D0ECD0AE2C7}" destId="{337C782F-0C24-4E31-A8CA-86DBDBE5B62B}" srcOrd="0" destOrd="0" presId="urn:microsoft.com/office/officeart/2005/8/layout/default#1"/>
    <dgm:cxn modelId="{F2B8EEE6-334E-480B-AD5B-4283EBF6B101}" srcId="{501E228A-2E2B-45DE-8448-A7885FE30A2C}" destId="{8AC9C5BE-7E3E-439B-901B-3D0ECD0AE2C7}" srcOrd="3" destOrd="0" parTransId="{2DF06622-6DD7-432F-A254-73B4ADB6D0C1}" sibTransId="{9ACA45E1-D4EA-48A2-8BF2-EAC8F7070FEA}"/>
    <dgm:cxn modelId="{A9789D20-9B6C-4138-85D0-605028807860}" type="presOf" srcId="{05C5F617-BE77-4FF6-B8DB-24026D82D192}" destId="{1BDFECBD-7436-4113-9E24-99F68E1239C0}" srcOrd="0" destOrd="0" presId="urn:microsoft.com/office/officeart/2005/8/layout/default#1"/>
    <dgm:cxn modelId="{B54D5427-5DCD-4364-8863-8E62A02A73AD}" srcId="{501E228A-2E2B-45DE-8448-A7885FE30A2C}" destId="{876E48AA-B300-4FA8-BD81-622F94075800}" srcOrd="1" destOrd="0" parTransId="{3E36EE70-977B-45D2-9409-D93104C075CA}" sibTransId="{2A24CF6F-5336-482A-94A0-E69B627586A0}"/>
    <dgm:cxn modelId="{230DA3E6-A45D-4E12-B9E3-BD2E2877C499}" srcId="{501E228A-2E2B-45DE-8448-A7885FE30A2C}" destId="{05C5F617-BE77-4FF6-B8DB-24026D82D192}" srcOrd="0" destOrd="0" parTransId="{8B8F179C-DE01-4F2E-B799-18351A038114}" sibTransId="{528C5F99-AED3-4043-8DC0-CF89BF44721F}"/>
    <dgm:cxn modelId="{24F48130-E3C9-4781-85F0-C561E3BC4589}" type="presOf" srcId="{10E24E9D-F5DD-4F28-8E19-7556FD02B331}" destId="{670EFA08-94B9-40FE-9A05-4221DD25C4C7}" srcOrd="0" destOrd="0" presId="urn:microsoft.com/office/officeart/2005/8/layout/default#1"/>
    <dgm:cxn modelId="{87FA11BC-A773-4457-B628-E39472175C0A}" type="presOf" srcId="{876E48AA-B300-4FA8-BD81-622F94075800}" destId="{27241823-6557-440B-8409-54E44AD86058}" srcOrd="0" destOrd="0" presId="urn:microsoft.com/office/officeart/2005/8/layout/default#1"/>
    <dgm:cxn modelId="{92651857-64EC-4F7A-947B-650C3B285AF4}" srcId="{501E228A-2E2B-45DE-8448-A7885FE30A2C}" destId="{10E24E9D-F5DD-4F28-8E19-7556FD02B331}" srcOrd="2" destOrd="0" parTransId="{C1B5ACC1-D527-41AB-ABCD-3BE2CE5598C3}" sibTransId="{BE89990A-09AC-454D-85CC-9EDA9FBE972A}"/>
    <dgm:cxn modelId="{0DB9780D-0884-4F29-9E5B-F81E461E803D}" type="presOf" srcId="{501E228A-2E2B-45DE-8448-A7885FE30A2C}" destId="{C3394274-4C2F-49B3-8362-C8AA0E36F848}" srcOrd="0" destOrd="0" presId="urn:microsoft.com/office/officeart/2005/8/layout/default#1"/>
    <dgm:cxn modelId="{74CC9118-379A-4284-810E-82236BABEB4E}" type="presParOf" srcId="{C3394274-4C2F-49B3-8362-C8AA0E36F848}" destId="{1BDFECBD-7436-4113-9E24-99F68E1239C0}" srcOrd="0" destOrd="0" presId="urn:microsoft.com/office/officeart/2005/8/layout/default#1"/>
    <dgm:cxn modelId="{940E1421-DB48-4A39-BE7C-2D475210FFEE}" type="presParOf" srcId="{C3394274-4C2F-49B3-8362-C8AA0E36F848}" destId="{C738B0FB-042C-4487-81A9-1A727B9092AA}" srcOrd="1" destOrd="0" presId="urn:microsoft.com/office/officeart/2005/8/layout/default#1"/>
    <dgm:cxn modelId="{52562752-D356-4D10-ADEE-AF45EE39B41A}" type="presParOf" srcId="{C3394274-4C2F-49B3-8362-C8AA0E36F848}" destId="{27241823-6557-440B-8409-54E44AD86058}" srcOrd="2" destOrd="0" presId="urn:microsoft.com/office/officeart/2005/8/layout/default#1"/>
    <dgm:cxn modelId="{D1A1BB71-1D18-4AD6-85B7-3A9FFDECEF0F}" type="presParOf" srcId="{C3394274-4C2F-49B3-8362-C8AA0E36F848}" destId="{EB136B2F-FFC1-47F3-BB7A-4625B02F3423}" srcOrd="3" destOrd="0" presId="urn:microsoft.com/office/officeart/2005/8/layout/default#1"/>
    <dgm:cxn modelId="{32A868D9-DB92-4465-83AF-5E753C85AAE0}" type="presParOf" srcId="{C3394274-4C2F-49B3-8362-C8AA0E36F848}" destId="{670EFA08-94B9-40FE-9A05-4221DD25C4C7}" srcOrd="4" destOrd="0" presId="urn:microsoft.com/office/officeart/2005/8/layout/default#1"/>
    <dgm:cxn modelId="{E3FDD583-8B28-4A53-B1A6-DA14CCC0978A}" type="presParOf" srcId="{C3394274-4C2F-49B3-8362-C8AA0E36F848}" destId="{94DB8E3D-E7F5-4714-943A-ABB8B1E29982}" srcOrd="5" destOrd="0" presId="urn:microsoft.com/office/officeart/2005/8/layout/default#1"/>
    <dgm:cxn modelId="{646CEAE8-ADFF-4197-9BE0-7E00197C2E09}" type="presParOf" srcId="{C3394274-4C2F-49B3-8362-C8AA0E36F848}" destId="{337C782F-0C24-4E31-A8CA-86DBDBE5B62B}" srcOrd="6" destOrd="0" presId="urn:microsoft.com/office/officeart/2005/8/layout/default#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028167-A0F6-4234-AFDF-B6FD806FD968}" type="datetimeFigureOut">
              <a:rPr lang="en-US" smtClean="0"/>
              <a:pPr/>
              <a:t>27-Feb-14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DB915-60FB-4E69-9F0B-917BF4F1BD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Verdana" pitchFamily="-101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2813"/>
            <a:fld id="{910F505D-5EED-46BF-8EA1-0651DED76CFC}" type="slidenum">
              <a:rPr lang="en-GB" smtClean="0">
                <a:latin typeface="Verdana" pitchFamily="-101" charset="0"/>
              </a:rPr>
              <a:pPr defTabSz="912813"/>
              <a:t>4</a:t>
            </a:fld>
            <a:endParaRPr lang="en-GB" smtClean="0">
              <a:latin typeface="Verdana" pitchFamily="-101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GB" smtClean="0">
              <a:ea typeface="ＭＳ Ｐゴシック" pitchFamily="-101" charset="-128"/>
            </a:endParaRP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FC46018-6EE3-49E3-8BE4-43C3E84F2622}" type="slidenum">
              <a:rPr lang="en-GB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3494D5B-D7EA-4D19-94B3-E37874751EF7}" type="slidenum">
              <a:rPr lang="en-GB"/>
              <a:pPr/>
              <a:t>11</a:t>
            </a:fld>
            <a:endParaRPr lang="en-GB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ea typeface="ＭＳ Ｐゴシック" pitchFamily="-10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GB" smtClean="0">
              <a:ea typeface="ＭＳ Ｐゴシック" pitchFamily="-101" charset="-128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77E94FD-41AF-4A1D-919B-B8174B78B18E}" type="slidenum">
              <a:rPr lang="en-GB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27-Feb-14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27-Feb-14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27-Feb-14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27-Feb-14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27-Feb-14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27-Feb-14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27-Feb-14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27-Feb-14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27-Feb-14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27-Feb-14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27-Feb-14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27-Feb-14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 R A S M U S  +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54162"/>
            <a:ext cx="8991600" cy="5303838"/>
          </a:xfrm>
        </p:spPr>
        <p:txBody>
          <a:bodyPr/>
          <a:lstStyle/>
          <a:p>
            <a:pPr algn="ctr"/>
            <a:endParaRPr lang="sr-Latn-CS" dirty="0" smtClean="0"/>
          </a:p>
          <a:p>
            <a:pPr algn="ctr"/>
            <a:endParaRPr lang="sr-Latn-CS" dirty="0" smtClean="0"/>
          </a:p>
          <a:p>
            <a:pPr algn="ctr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sr-Latn-CS" b="1" dirty="0" smtClean="0">
                <a:latin typeface="Arial" pitchFamily="34" charset="0"/>
                <a:cs typeface="Arial" pitchFamily="34" charset="0"/>
              </a:rPr>
              <a:t>češće zemalja zapadnog Balkana u programu ERASMUS </a:t>
            </a:r>
            <a:r>
              <a:rPr lang="sr-Latn-CS" b="1" dirty="0" smtClean="0">
                <a:latin typeface="Arial" pitchFamily="34" charset="0"/>
                <a:cs typeface="Arial" pitchFamily="34" charset="0"/>
              </a:rPr>
              <a:t>+</a:t>
            </a:r>
          </a:p>
          <a:p>
            <a:pPr algn="ctr">
              <a:buNone/>
            </a:pPr>
            <a:endParaRPr lang="sr-Latn-CS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sr-Latn-CS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1" descr="EU flag-Erasmus+_vect_PO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5486400"/>
            <a:ext cx="347186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0D44774-E45E-4DAC-962B-BA95A78D057F}" type="slidenum">
              <a:rPr lang="sr-Latn-CS"/>
              <a:pPr/>
              <a:t>10</a:t>
            </a:fld>
            <a:endParaRPr lang="sr-Latn-CS"/>
          </a:p>
        </p:txBody>
      </p:sp>
      <p:sp>
        <p:nvSpPr>
          <p:cNvPr id="28675" name="Rectangle 7"/>
          <p:cNvSpPr>
            <a:spLocks noChangeArrowheads="1"/>
          </p:cNvSpPr>
          <p:nvPr/>
        </p:nvSpPr>
        <p:spPr bwMode="auto">
          <a:xfrm>
            <a:off x="-107950" y="1066800"/>
            <a:ext cx="7469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sr-Latn-RS" sz="3000" dirty="0" smtClean="0">
                <a:solidFill>
                  <a:srgbClr val="0F5494"/>
                </a:solidFill>
              </a:rPr>
              <a:t>Žan Mone aktivnosti</a:t>
            </a:r>
            <a:endParaRPr lang="en-GB" sz="3000" dirty="0">
              <a:solidFill>
                <a:srgbClr val="0F5494"/>
              </a:solidFill>
            </a:endParaRPr>
          </a:p>
        </p:txBody>
      </p:sp>
      <p:sp>
        <p:nvSpPr>
          <p:cNvPr id="28676" name="Rectangle 8"/>
          <p:cNvSpPr>
            <a:spLocks noChangeArrowheads="1"/>
          </p:cNvSpPr>
          <p:nvPr/>
        </p:nvSpPr>
        <p:spPr bwMode="auto">
          <a:xfrm>
            <a:off x="0" y="2284413"/>
            <a:ext cx="9144000" cy="3960812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03275" indent="-354013" eaLnBrk="0" hangingPunct="0">
              <a:spcBef>
                <a:spcPct val="20000"/>
              </a:spcBef>
              <a:spcAft>
                <a:spcPct val="50000"/>
              </a:spcAft>
              <a:buClr>
                <a:srgbClr val="000000"/>
              </a:buClr>
              <a:buFontTx/>
              <a:buChar char="•"/>
            </a:pPr>
            <a:r>
              <a:rPr lang="sr-Latn-RS" sz="2000" dirty="0" smtClean="0">
                <a:solidFill>
                  <a:srgbClr val="0F5494"/>
                </a:solidFill>
              </a:rPr>
              <a:t>Nastavni i istraživački rad</a:t>
            </a:r>
            <a:endParaRPr lang="en-GB" sz="2000" dirty="0">
              <a:solidFill>
                <a:srgbClr val="0F5494"/>
              </a:solidFill>
            </a:endParaRPr>
          </a:p>
          <a:p>
            <a:pPr marL="803275" indent="-354013" eaLnBrk="0" hangingPunct="0">
              <a:spcBef>
                <a:spcPct val="20000"/>
              </a:spcBef>
              <a:spcAft>
                <a:spcPct val="50000"/>
              </a:spcAft>
              <a:buClr>
                <a:srgbClr val="000000"/>
              </a:buClr>
              <a:buFontTx/>
              <a:buChar char="•"/>
            </a:pPr>
            <a:r>
              <a:rPr lang="sr-Latn-RS" sz="2000" dirty="0" smtClean="0">
                <a:solidFill>
                  <a:srgbClr val="0F5494"/>
                </a:solidFill>
              </a:rPr>
              <a:t>Dijalog i razmjena mišljenja i iskustava sa politikama EU sa akademskom zajednicom</a:t>
            </a:r>
            <a:endParaRPr lang="en-GB" sz="2000" dirty="0">
              <a:solidFill>
                <a:srgbClr val="0F5494"/>
              </a:solidFill>
            </a:endParaRPr>
          </a:p>
          <a:p>
            <a:pPr marL="803275" indent="-354013" eaLnBrk="0" hangingPunct="0">
              <a:spcBef>
                <a:spcPct val="20000"/>
              </a:spcBef>
              <a:spcAft>
                <a:spcPct val="50000"/>
              </a:spcAft>
              <a:buClr>
                <a:srgbClr val="000000"/>
              </a:buClr>
              <a:buFontTx/>
              <a:buChar char="•"/>
            </a:pPr>
            <a:r>
              <a:rPr lang="sr-Latn-RS" sz="2000" dirty="0" smtClean="0">
                <a:solidFill>
                  <a:srgbClr val="0F5494"/>
                </a:solidFill>
              </a:rPr>
              <a:t>Podrška aktivnostima posebnih institucija i udruženja</a:t>
            </a:r>
          </a:p>
          <a:p>
            <a:pPr marL="803275" indent="-354013" eaLnBrk="0" hangingPunct="0">
              <a:spcBef>
                <a:spcPct val="20000"/>
              </a:spcBef>
              <a:spcAft>
                <a:spcPct val="50000"/>
              </a:spcAft>
              <a:buClr>
                <a:srgbClr val="000000"/>
              </a:buClr>
              <a:buFontTx/>
              <a:buChar char="•"/>
            </a:pPr>
            <a:r>
              <a:rPr lang="en-US" sz="2000" dirty="0" err="1" smtClean="0">
                <a:solidFill>
                  <a:srgbClr val="0F5494"/>
                </a:solidFill>
              </a:rPr>
              <a:t>Жан</a:t>
            </a:r>
            <a:r>
              <a:rPr lang="en-US" sz="2000" dirty="0" smtClean="0">
                <a:solidFill>
                  <a:srgbClr val="0F5494"/>
                </a:solidFill>
              </a:rPr>
              <a:t> </a:t>
            </a:r>
            <a:r>
              <a:rPr lang="en-US" sz="2000" dirty="0" err="1">
                <a:solidFill>
                  <a:srgbClr val="0F5494"/>
                </a:solidFill>
              </a:rPr>
              <a:t>Моне</a:t>
            </a:r>
            <a:r>
              <a:rPr lang="sr-Cyrl-CS" sz="2000" dirty="0">
                <a:solidFill>
                  <a:srgbClr val="0F5494"/>
                </a:solidFill>
              </a:rPr>
              <a:t> </a:t>
            </a:r>
            <a:r>
              <a:rPr lang="en-US" sz="2000" dirty="0">
                <a:solidFill>
                  <a:srgbClr val="0F5494"/>
                </a:solidFill>
              </a:rPr>
              <a:t> </a:t>
            </a:r>
            <a:r>
              <a:rPr lang="en-GB" sz="2000" i="1" dirty="0">
                <a:solidFill>
                  <a:srgbClr val="0F5494"/>
                </a:solidFill>
              </a:rPr>
              <a:t>label</a:t>
            </a:r>
            <a:r>
              <a:rPr lang="en-GB" sz="2000" dirty="0">
                <a:solidFill>
                  <a:srgbClr val="0F5494"/>
                </a:solidFill>
              </a:rPr>
              <a:t>	</a:t>
            </a:r>
          </a:p>
          <a:p>
            <a:pPr marL="803275" indent="-354013">
              <a:spcBef>
                <a:spcPts val="600"/>
              </a:spcBef>
            </a:pPr>
            <a:r>
              <a:rPr lang="en-US" sz="2000" dirty="0" smtClean="0">
                <a:solidFill>
                  <a:srgbClr val="0F5494"/>
                </a:solidFill>
              </a:rPr>
              <a:t>О</a:t>
            </a:r>
            <a:r>
              <a:rPr lang="sr-Latn-RS" sz="2000" dirty="0" smtClean="0">
                <a:solidFill>
                  <a:srgbClr val="0F5494"/>
                </a:solidFill>
              </a:rPr>
              <a:t>čekivanja</a:t>
            </a:r>
            <a:r>
              <a:rPr lang="fr-BE" sz="2000" dirty="0" smtClean="0">
                <a:solidFill>
                  <a:srgbClr val="0F5494"/>
                </a:solidFill>
              </a:rPr>
              <a:t>:</a:t>
            </a:r>
            <a:r>
              <a:rPr lang="en-US" sz="2000" dirty="0" smtClean="0">
                <a:solidFill>
                  <a:srgbClr val="0F5494"/>
                </a:solidFill>
              </a:rPr>
              <a:t> </a:t>
            </a:r>
            <a:r>
              <a:rPr lang="fr-FR" sz="2000" dirty="0">
                <a:solidFill>
                  <a:srgbClr val="0F5494"/>
                </a:solidFill>
              </a:rPr>
              <a:t>1.000 </a:t>
            </a:r>
            <a:r>
              <a:rPr lang="sr-Latn-RS" sz="2000" dirty="0" smtClean="0">
                <a:solidFill>
                  <a:srgbClr val="0F5494"/>
                </a:solidFill>
              </a:rPr>
              <a:t> nastavnih aktivnosti koje obuhvataju</a:t>
            </a:r>
            <a:r>
              <a:rPr lang="en-US" sz="2000" dirty="0" smtClean="0">
                <a:solidFill>
                  <a:srgbClr val="0F5494"/>
                </a:solidFill>
              </a:rPr>
              <a:t> </a:t>
            </a:r>
            <a:r>
              <a:rPr lang="en-GB" sz="2000" dirty="0">
                <a:solidFill>
                  <a:srgbClr val="0F5494"/>
                </a:solidFill>
              </a:rPr>
              <a:t>2,000,000</a:t>
            </a:r>
            <a:endParaRPr lang="en-US" sz="2000" dirty="0">
              <a:solidFill>
                <a:srgbClr val="0F5494"/>
              </a:solidFill>
            </a:endParaRPr>
          </a:p>
          <a:p>
            <a:pPr marL="803275" indent="-354013">
              <a:spcBef>
                <a:spcPts val="600"/>
              </a:spcBef>
            </a:pPr>
            <a:r>
              <a:rPr lang="sr-Latn-RS" sz="2000" dirty="0" smtClean="0">
                <a:solidFill>
                  <a:srgbClr val="0F5494"/>
                </a:solidFill>
              </a:rPr>
              <a:t>studenata</a:t>
            </a:r>
            <a:r>
              <a:rPr lang="en-GB" sz="2000" dirty="0" smtClean="0">
                <a:solidFill>
                  <a:srgbClr val="0F5494"/>
                </a:solidFill>
              </a:rPr>
              <a:t>;  </a:t>
            </a:r>
            <a:r>
              <a:rPr lang="en-GB" sz="2000" dirty="0">
                <a:solidFill>
                  <a:srgbClr val="0F5494"/>
                </a:solidFill>
              </a:rPr>
              <a:t>500 </a:t>
            </a:r>
            <a:r>
              <a:rPr lang="sr-Latn-RS" sz="2000" dirty="0" smtClean="0">
                <a:solidFill>
                  <a:srgbClr val="0F5494"/>
                </a:solidFill>
              </a:rPr>
              <a:t> projekata</a:t>
            </a:r>
            <a:r>
              <a:rPr lang="en-GB" sz="2000" dirty="0" smtClean="0">
                <a:solidFill>
                  <a:srgbClr val="0F5494"/>
                </a:solidFill>
              </a:rPr>
              <a:t>, </a:t>
            </a:r>
            <a:r>
              <a:rPr lang="en-GB" sz="2000" dirty="0">
                <a:solidFill>
                  <a:srgbClr val="0F5494"/>
                </a:solidFill>
              </a:rPr>
              <a:t>20 </a:t>
            </a:r>
            <a:r>
              <a:rPr lang="sr-Latn-RS" sz="2000" dirty="0" smtClean="0">
                <a:solidFill>
                  <a:srgbClr val="0F5494"/>
                </a:solidFill>
              </a:rPr>
              <a:t>mreža</a:t>
            </a:r>
            <a:r>
              <a:rPr lang="en-GB" sz="2000" dirty="0" smtClean="0">
                <a:solidFill>
                  <a:srgbClr val="0F5494"/>
                </a:solidFill>
              </a:rPr>
              <a:t>, </a:t>
            </a:r>
            <a:r>
              <a:rPr lang="en-GB" sz="2000" dirty="0">
                <a:solidFill>
                  <a:srgbClr val="0F5494"/>
                </a:solidFill>
              </a:rPr>
              <a:t>100 </a:t>
            </a:r>
            <a:r>
              <a:rPr lang="sr-Latn-RS" sz="2000" dirty="0" smtClean="0">
                <a:solidFill>
                  <a:srgbClr val="0F5494"/>
                </a:solidFill>
              </a:rPr>
              <a:t>asocijacija koje proizvode novu metodologiju, kao i događaje</a:t>
            </a:r>
            <a:endParaRPr lang="sr-Cyrl-CS" sz="2000" dirty="0">
              <a:solidFill>
                <a:srgbClr val="0F5494"/>
              </a:solidFill>
            </a:endParaRPr>
          </a:p>
          <a:p>
            <a:pPr marL="803275" indent="-354013">
              <a:spcBef>
                <a:spcPts val="600"/>
              </a:spcBef>
            </a:pPr>
            <a:r>
              <a:rPr lang="sr-Cyrl-CS" sz="2000" dirty="0">
                <a:solidFill>
                  <a:srgbClr val="FF0000"/>
                </a:solidFill>
              </a:rPr>
              <a:t>			</a:t>
            </a:r>
            <a:r>
              <a:rPr lang="sr-Latn-RS" sz="2400" b="1" dirty="0" smtClean="0">
                <a:solidFill>
                  <a:srgbClr val="FF0000"/>
                </a:solidFill>
              </a:rPr>
              <a:t>Konkursni rok je otvoren do 26.03.2014.</a:t>
            </a:r>
            <a:endParaRPr lang="en-GB" sz="2400" b="1" dirty="0">
              <a:solidFill>
                <a:srgbClr val="FF0000"/>
              </a:solidFill>
            </a:endParaRPr>
          </a:p>
          <a:p>
            <a:pPr marL="803275" indent="-354013" eaLnBrk="0" hangingPunct="0">
              <a:spcBef>
                <a:spcPct val="20000"/>
              </a:spcBef>
              <a:spcAft>
                <a:spcPct val="50000"/>
              </a:spcAft>
              <a:buClr>
                <a:srgbClr val="000000"/>
              </a:buClr>
            </a:pPr>
            <a:endParaRPr lang="en-GB" sz="2000" dirty="0">
              <a:solidFill>
                <a:srgbClr val="0F5494"/>
              </a:solidFill>
            </a:endParaRPr>
          </a:p>
          <a:p>
            <a:pPr marL="803275" indent="-354013" eaLnBrk="0" hangingPunct="0">
              <a:spcBef>
                <a:spcPct val="20000"/>
              </a:spcBef>
              <a:spcAft>
                <a:spcPct val="50000"/>
              </a:spcAft>
              <a:buClr>
                <a:srgbClr val="000000"/>
              </a:buClr>
              <a:buFontTx/>
              <a:buChar char="•"/>
            </a:pPr>
            <a:endParaRPr lang="en-GB" sz="2000" dirty="0">
              <a:solidFill>
                <a:srgbClr val="0F5494"/>
              </a:solidFill>
            </a:endParaRPr>
          </a:p>
          <a:p>
            <a:pPr marL="803275" indent="-354013" eaLnBrk="0" hangingPunct="0">
              <a:buClr>
                <a:srgbClr val="000000"/>
              </a:buClr>
              <a:buFontTx/>
              <a:buChar char="•"/>
            </a:pPr>
            <a:endParaRPr lang="en-GB" sz="2000" dirty="0">
              <a:solidFill>
                <a:srgbClr val="0F5494"/>
              </a:solidFill>
            </a:endParaRPr>
          </a:p>
        </p:txBody>
      </p:sp>
      <p:sp>
        <p:nvSpPr>
          <p:cNvPr id="28677" name="Rectangle 2"/>
          <p:cNvSpPr txBox="1">
            <a:spLocks noChangeArrowheads="1"/>
          </p:cNvSpPr>
          <p:nvPr/>
        </p:nvSpPr>
        <p:spPr bwMode="auto">
          <a:xfrm>
            <a:off x="107950" y="1600200"/>
            <a:ext cx="84963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sr-Latn-RS" sz="2000" dirty="0" smtClean="0">
                <a:solidFill>
                  <a:srgbClr val="0F5494"/>
                </a:solidFill>
              </a:rPr>
              <a:t>Promovisanje izuzetnosti u visokom obrazovanju koje ima u fokusu evropske integracije</a:t>
            </a:r>
            <a:r>
              <a:rPr lang="en-GB" sz="2000" dirty="0" smtClean="0">
                <a:solidFill>
                  <a:srgbClr val="0F5494"/>
                </a:solidFill>
              </a:rPr>
              <a:t>:</a:t>
            </a:r>
            <a:endParaRPr lang="en-GB" sz="2000" dirty="0">
              <a:solidFill>
                <a:srgbClr val="0F5494"/>
              </a:solidFill>
            </a:endParaRPr>
          </a:p>
        </p:txBody>
      </p:sp>
      <p:pic>
        <p:nvPicPr>
          <p:cNvPr id="28678" name="Picture 5" descr="EU flag-Erasmus+_vect_PO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47186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143000"/>
            <a:ext cx="9144000" cy="2155825"/>
          </a:xfrm>
        </p:spPr>
        <p:txBody>
          <a:bodyPr>
            <a:norm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  <a:ea typeface="ＭＳ Ｐゴシック" pitchFamily="-101" charset="-128"/>
              </a:rPr>
              <a:t> </a:t>
            </a:r>
            <a:r>
              <a:rPr lang="sr-Latn-RS" dirty="0" smtClean="0">
                <a:solidFill>
                  <a:srgbClr val="002060"/>
                </a:solidFill>
                <a:ea typeface="ＭＳ Ｐゴシック" pitchFamily="-101" charset="-128"/>
              </a:rPr>
              <a:t>NOVA</a:t>
            </a:r>
            <a:r>
              <a:rPr lang="sr-Cyrl-CS" dirty="0" smtClean="0">
                <a:solidFill>
                  <a:srgbClr val="002060"/>
                </a:solidFill>
                <a:ea typeface="ＭＳ Ｐゴシック" pitchFamily="-101" charset="-128"/>
              </a:rPr>
              <a:t> </a:t>
            </a:r>
            <a:r>
              <a:rPr lang="en-GB" dirty="0" smtClean="0">
                <a:solidFill>
                  <a:srgbClr val="002060"/>
                </a:solidFill>
                <a:ea typeface="ＭＳ Ｐゴシック" pitchFamily="-101" charset="-128"/>
              </a:rPr>
              <a:t>EACEA </a:t>
            </a:r>
            <a:r>
              <a:rPr lang="sr-Latn-RS" dirty="0" smtClean="0">
                <a:solidFill>
                  <a:srgbClr val="002060"/>
                </a:solidFill>
                <a:ea typeface="ＭＳ Ｐゴシック" pitchFamily="-101" charset="-128"/>
              </a:rPr>
              <a:t> PRAVILA ZA UČESNIKE PROGRAMA 20</a:t>
            </a:r>
            <a:r>
              <a:rPr lang="sr-Cyrl-CS" dirty="0" smtClean="0">
                <a:solidFill>
                  <a:srgbClr val="002060"/>
                </a:solidFill>
                <a:ea typeface="ＭＳ Ｐゴシック" pitchFamily="-101" charset="-128"/>
              </a:rPr>
              <a:t>14-2020</a:t>
            </a:r>
            <a:endParaRPr lang="en-GB" dirty="0" smtClean="0">
              <a:solidFill>
                <a:srgbClr val="002060"/>
              </a:solidFill>
              <a:ea typeface="ＭＳ Ｐゴシック" pitchFamily="-101" charset="-128"/>
            </a:endParaRPr>
          </a:p>
        </p:txBody>
      </p:sp>
      <p:sp>
        <p:nvSpPr>
          <p:cNvPr id="2970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977900" y="3702050"/>
            <a:ext cx="7183438" cy="2360613"/>
          </a:xfrm>
        </p:spPr>
        <p:txBody>
          <a:bodyPr/>
          <a:lstStyle/>
          <a:p>
            <a:pPr marL="63500" algn="r"/>
            <a:endParaRPr lang="en-GB" sz="1800" smtClean="0">
              <a:ea typeface="ＭＳ Ｐゴシック" pitchFamily="-101" charset="-128"/>
            </a:endParaRPr>
          </a:p>
        </p:txBody>
      </p:sp>
      <p:sp>
        <p:nvSpPr>
          <p:cNvPr id="29698" name="Rectangle 8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823075" y="6467475"/>
            <a:ext cx="2133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3429BE27-DA25-4F54-8F21-4B09875050EA}" type="slidenum">
              <a:rPr lang="en-GB">
                <a:solidFill>
                  <a:srgbClr val="FFFFFF"/>
                </a:solidFill>
              </a:rPr>
              <a:pPr/>
              <a:t>11</a:t>
            </a:fld>
            <a:endParaRPr lang="en-GB">
              <a:solidFill>
                <a:srgbClr val="FFFFFF"/>
              </a:solidFill>
            </a:endParaRPr>
          </a:p>
        </p:txBody>
      </p:sp>
      <p:pic>
        <p:nvPicPr>
          <p:cNvPr id="29701" name="Picture 4" descr="EU flag-Erasmus+_vect_POS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4191000"/>
            <a:ext cx="347186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sr-Latn-RS" dirty="0" smtClean="0">
                <a:ea typeface="ＭＳ Ｐゴシック" pitchFamily="-101" charset="-128"/>
              </a:rPr>
              <a:t>PORTAL ZA UČESNIKE</a:t>
            </a:r>
            <a:endParaRPr lang="en-GB" dirty="0" smtClean="0">
              <a:ea typeface="ＭＳ Ｐゴシック" pitchFamily="-101" charset="-128"/>
            </a:endParaRP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305800" cy="4572000"/>
          </a:xfrm>
        </p:spPr>
        <p:txBody>
          <a:bodyPr>
            <a:normAutofit/>
          </a:bodyPr>
          <a:lstStyle/>
          <a:p>
            <a:r>
              <a:rPr lang="sr-Latn-RS" sz="2000" dirty="0" smtClean="0">
                <a:ea typeface="ＭＳ Ｐゴシック" pitchFamily="-101" charset="-128"/>
              </a:rPr>
              <a:t>Mjesto za registraciju institucija koje žele da učestvuju (bilo kao koordinatori bilo kao partneri) u programu Erasmus +  i ostalim programima pod nadležnošću EACEA</a:t>
            </a:r>
            <a:endParaRPr lang="sr-Cyrl-CS" sz="2000" dirty="0" smtClean="0">
              <a:ea typeface="ＭＳ Ｐゴシック" pitchFamily="-101" charset="-128"/>
            </a:endParaRPr>
          </a:p>
          <a:p>
            <a:endParaRPr lang="sr-Cyrl-CS" sz="2000" dirty="0" smtClean="0">
              <a:ea typeface="ＭＳ Ｐゴシック" pitchFamily="-101" charset="-128"/>
            </a:endParaRPr>
          </a:p>
          <a:p>
            <a:r>
              <a:rPr lang="sr-Latn-RS" sz="2000" dirty="0" smtClean="0">
                <a:ea typeface="ＭＳ Ｐゴシック" pitchFamily="-101" charset="-128"/>
              </a:rPr>
              <a:t>Svaki pojedinac se može reistrovati i dobiri </a:t>
            </a:r>
            <a:r>
              <a:rPr lang="en-US" sz="2000" dirty="0" smtClean="0">
                <a:ea typeface="ＭＳ Ｐゴシック" pitchFamily="-101" charset="-128"/>
              </a:rPr>
              <a:t>ECAS</a:t>
            </a:r>
            <a:r>
              <a:rPr lang="sr-Cyrl-CS" sz="2000" dirty="0" smtClean="0">
                <a:ea typeface="ＭＳ Ｐゴシック" pitchFamily="-101" charset="-128"/>
              </a:rPr>
              <a:t> </a:t>
            </a:r>
            <a:r>
              <a:rPr lang="sr-Latn-RS" sz="2000" dirty="0" smtClean="0">
                <a:ea typeface="ＭＳ Ｐゴシック" pitchFamily="-101" charset="-128"/>
              </a:rPr>
              <a:t>nalog, ali</a:t>
            </a:r>
            <a:r>
              <a:rPr lang="sr-Cyrl-CS" sz="2000" dirty="0" smtClean="0">
                <a:ea typeface="ＭＳ Ｐゴシック" pitchFamily="-101" charset="-128"/>
              </a:rPr>
              <a:t>... </a:t>
            </a:r>
            <a:r>
              <a:rPr lang="en-US" sz="2000" dirty="0" smtClean="0">
                <a:ea typeface="ＭＳ Ｐゴシック" pitchFamily="-101" charset="-128"/>
              </a:rPr>
              <a:t> </a:t>
            </a:r>
            <a:endParaRPr lang="sr-Cyrl-CS" sz="2000" dirty="0" smtClean="0">
              <a:ea typeface="ＭＳ Ｐゴシック" pitchFamily="-101" charset="-128"/>
            </a:endParaRPr>
          </a:p>
          <a:p>
            <a:pPr>
              <a:spcBef>
                <a:spcPts val="1800"/>
              </a:spcBef>
            </a:pPr>
            <a:r>
              <a:rPr lang="sr-Cyrl-CS" sz="2000" dirty="0" smtClean="0">
                <a:ea typeface="ＭＳ Ｐゴシック" pitchFamily="-101" charset="-128"/>
              </a:rPr>
              <a:t>О</a:t>
            </a:r>
            <a:r>
              <a:rPr lang="sr-Latn-RS" sz="2000" dirty="0" smtClean="0">
                <a:ea typeface="ＭＳ Ｐゴシック" pitchFamily="-101" charset="-128"/>
              </a:rPr>
              <a:t>rganizacija se registruje jednom i dobija</a:t>
            </a:r>
            <a:r>
              <a:rPr lang="sr-Cyrl-CS" sz="2000" dirty="0" smtClean="0">
                <a:ea typeface="ＭＳ Ｐゴシック" pitchFamily="-101" charset="-128"/>
              </a:rPr>
              <a:t> </a:t>
            </a:r>
            <a:r>
              <a:rPr lang="fr-BE" sz="2000" b="1" dirty="0" smtClean="0">
                <a:solidFill>
                  <a:srgbClr val="FF0000"/>
                </a:solidFill>
                <a:ea typeface="ＭＳ Ｐゴシック" pitchFamily="-101" charset="-128"/>
              </a:rPr>
              <a:t>Participant Identification Code </a:t>
            </a:r>
            <a:r>
              <a:rPr lang="fr-BE" sz="2000" dirty="0" smtClean="0">
                <a:solidFill>
                  <a:srgbClr val="FF0000"/>
                </a:solidFill>
                <a:ea typeface="ＭＳ Ｐゴシック" pitchFamily="-101" charset="-128"/>
              </a:rPr>
              <a:t>(PIC)</a:t>
            </a:r>
            <a:endParaRPr lang="fr-BE" sz="2000" dirty="0" smtClean="0">
              <a:ea typeface="ＭＳ Ｐゴシック" pitchFamily="-101" charset="-128"/>
            </a:endParaRPr>
          </a:p>
          <a:p>
            <a:pPr>
              <a:spcBef>
                <a:spcPts val="1800"/>
              </a:spcBef>
            </a:pPr>
            <a:r>
              <a:rPr lang="fr-BE" sz="2000" dirty="0" smtClean="0">
                <a:ea typeface="ＭＳ Ｐゴシック" pitchFamily="-101" charset="-128"/>
              </a:rPr>
              <a:t>E</a:t>
            </a:r>
            <a:r>
              <a:rPr lang="sr-Cyrl-CS" sz="2000" dirty="0" smtClean="0">
                <a:ea typeface="ＭＳ Ｐゴシック" pitchFamily="-101" charset="-128"/>
              </a:rPr>
              <a:t>-</a:t>
            </a:r>
            <a:r>
              <a:rPr lang="sr-Latn-RS" sz="2000" dirty="0" smtClean="0">
                <a:ea typeface="ＭＳ Ｐゴシック" pitchFamily="-101" charset="-128"/>
              </a:rPr>
              <a:t>formular se kreira preko </a:t>
            </a:r>
            <a:r>
              <a:rPr lang="en-US" sz="2000" dirty="0" smtClean="0">
                <a:ea typeface="ＭＳ Ｐゴシック" pitchFamily="-101" charset="-128"/>
              </a:rPr>
              <a:t>ECAS</a:t>
            </a:r>
            <a:r>
              <a:rPr lang="sr-Cyrl-CS" sz="2000" dirty="0" smtClean="0">
                <a:ea typeface="ＭＳ Ｐゴシック" pitchFamily="-101" charset="-128"/>
              </a:rPr>
              <a:t> </a:t>
            </a:r>
            <a:r>
              <a:rPr lang="sr-Latn-RS" sz="2000" dirty="0" smtClean="0">
                <a:ea typeface="ＭＳ Ｐゴシック" pitchFamily="-101" charset="-128"/>
              </a:rPr>
              <a:t>naloga i pomoću PIC broja</a:t>
            </a:r>
            <a:r>
              <a:rPr lang="sr-Cyrl-CS" sz="2000" dirty="0" smtClean="0">
                <a:ea typeface="ＭＳ Ｐゴシック" pitchFamily="-101" charset="-128"/>
              </a:rPr>
              <a:t> (</a:t>
            </a:r>
            <a:r>
              <a:rPr lang="sr-Latn-RS" sz="2000" dirty="0" smtClean="0">
                <a:ea typeface="ＭＳ Ｐゴシック" pitchFamily="-101" charset="-128"/>
              </a:rPr>
              <a:t>podaci o instituciji se automatski unose u formular</a:t>
            </a:r>
            <a:r>
              <a:rPr lang="sr-Cyrl-CS" sz="2000" dirty="0" smtClean="0">
                <a:ea typeface="ＭＳ Ｐゴシック" pitchFamily="-101" charset="-128"/>
              </a:rPr>
              <a:t>).</a:t>
            </a:r>
            <a:endParaRPr lang="fr-BE" sz="2000" dirty="0" smtClean="0">
              <a:ea typeface="ＭＳ Ｐゴシック" pitchFamily="-101" charset="-128"/>
            </a:endParaRPr>
          </a:p>
          <a:p>
            <a:pPr>
              <a:spcBef>
                <a:spcPts val="1800"/>
              </a:spcBef>
            </a:pPr>
            <a:r>
              <a:rPr lang="sr-Latn-RS" sz="2000" dirty="0" smtClean="0">
                <a:ea typeface="ＭＳ Ｐゴシック" pitchFamily="-101" charset="-128"/>
              </a:rPr>
              <a:t>Baza podataka o organizacijama je zajednička za sve servise Evropske komisije</a:t>
            </a:r>
            <a:endParaRPr lang="sr-Cyrl-CS" sz="2000" dirty="0" smtClean="0">
              <a:ea typeface="ＭＳ Ｐゴシック" pitchFamily="-101" charset="-128"/>
            </a:endParaRPr>
          </a:p>
          <a:p>
            <a:endParaRPr lang="fr-BE" sz="2000" dirty="0" smtClean="0">
              <a:ea typeface="ＭＳ Ｐゴシック" pitchFamily="-101" charset="-128"/>
            </a:endParaRPr>
          </a:p>
          <a:p>
            <a:pPr>
              <a:buFont typeface="Georgia" pitchFamily="-101" charset="0"/>
              <a:buNone/>
            </a:pPr>
            <a:endParaRPr lang="en-GB" sz="2000" dirty="0" smtClean="0">
              <a:ea typeface="ＭＳ Ｐゴシック" pitchFamily="-101" charset="-128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12A9B93-5B79-429A-9A68-94A875011537}" type="slidenum">
              <a:rPr lang="en-GB"/>
              <a:pPr/>
              <a:t>12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sr-Latn-RS" b="1" dirty="0" smtClean="0">
              <a:solidFill>
                <a:schemeClr val="tx1"/>
              </a:solidFill>
            </a:endParaRPr>
          </a:p>
          <a:p>
            <a:pPr algn="ctr">
              <a:buNone/>
            </a:pPr>
            <a:endParaRPr lang="sr-Latn-RS" b="1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sr-Latn-RS" b="1" dirty="0" smtClean="0">
                <a:solidFill>
                  <a:schemeClr val="tx1"/>
                </a:solidFill>
              </a:rPr>
              <a:t>Nacionalna Erasmus + kancelarija</a:t>
            </a:r>
          </a:p>
          <a:p>
            <a:pPr algn="ctr">
              <a:buNone/>
            </a:pPr>
            <a:r>
              <a:rPr lang="sr-Latn-RS" b="1" dirty="0" smtClean="0">
                <a:solidFill>
                  <a:schemeClr val="tx1"/>
                </a:solidFill>
              </a:rPr>
              <a:t>www.tempusmontenegro.ac.me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28800"/>
            <a:ext cx="9144000" cy="5029200"/>
          </a:xfrm>
        </p:spPr>
        <p:txBody>
          <a:bodyPr>
            <a:normAutofit/>
          </a:bodyPr>
          <a:lstStyle/>
          <a:p>
            <a:r>
              <a:rPr lang="sr-Latn-CS" sz="2800" dirty="0" smtClean="0"/>
              <a:t> - </a:t>
            </a:r>
            <a:r>
              <a:rPr lang="sr-Latn-CS" sz="2400" dirty="0" smtClean="0"/>
              <a:t>Struktura novog programa Erasmus +</a:t>
            </a:r>
            <a:br>
              <a:rPr lang="sr-Latn-CS" sz="2400" dirty="0" smtClean="0"/>
            </a:br>
            <a:r>
              <a:rPr lang="sr-Latn-CS" sz="2400" dirty="0" smtClean="0"/>
              <a:t/>
            </a:r>
            <a:br>
              <a:rPr lang="sr-Latn-CS" sz="2400" dirty="0" smtClean="0"/>
            </a:br>
            <a:r>
              <a:rPr lang="sr-Latn-CS" sz="2400" dirty="0" smtClean="0"/>
              <a:t> - učešće ustanova visokog obrazovanja u Erasmus + programu</a:t>
            </a:r>
            <a:br>
              <a:rPr lang="sr-Latn-CS" sz="2400" dirty="0" smtClean="0"/>
            </a:br>
            <a:r>
              <a:rPr lang="sr-Latn-CS" sz="2400" dirty="0" smtClean="0"/>
              <a:t/>
            </a:r>
            <a:br>
              <a:rPr lang="sr-Latn-CS" sz="2400" dirty="0" smtClean="0"/>
            </a:br>
            <a:r>
              <a:rPr lang="sr-Latn-CS" sz="2400" dirty="0" smtClean="0"/>
              <a:t> - otvoreni konkursi</a:t>
            </a:r>
            <a:br>
              <a:rPr lang="sr-Latn-CS" sz="2400" dirty="0" smtClean="0"/>
            </a:br>
            <a:r>
              <a:rPr lang="sr-Latn-CS" sz="2400" dirty="0" smtClean="0"/>
              <a:t/>
            </a:r>
            <a:br>
              <a:rPr lang="sr-Latn-CS" sz="2400" dirty="0" smtClean="0"/>
            </a:br>
            <a:r>
              <a:rPr lang="sr-Latn-CS" sz="2400" dirty="0" smtClean="0"/>
              <a:t> - konkursi u najavi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21" descr="EU flag-Erasmus+_vect_PO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867400"/>
            <a:ext cx="347186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8D7E25E-8B6F-4EB5-9686-E464719D0873}" type="slidenum">
              <a:rPr lang="sr-Latn-CS" b="1"/>
              <a:pPr/>
              <a:t>3</a:t>
            </a:fld>
            <a:endParaRPr lang="sr-Latn-CS" b="1"/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0" y="2209800"/>
            <a:ext cx="4724545" cy="3098799"/>
            <a:chOff x="68" y="1286"/>
            <a:chExt cx="2737" cy="1952"/>
          </a:xfrm>
        </p:grpSpPr>
        <p:sp>
          <p:nvSpPr>
            <p:cNvPr id="17425" name="Oval 2"/>
            <p:cNvSpPr>
              <a:spLocks noChangeArrowheads="1"/>
            </p:cNvSpPr>
            <p:nvPr/>
          </p:nvSpPr>
          <p:spPr bwMode="auto">
            <a:xfrm>
              <a:off x="1156" y="2340"/>
              <a:ext cx="1649" cy="898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sr-Latn-CS" sz="1400" b="1" dirty="0" smtClean="0">
                  <a:latin typeface="Calibri" pitchFamily="-101" charset="0"/>
                </a:rPr>
                <a:t>Program</a:t>
              </a:r>
            </a:p>
            <a:p>
              <a:pPr algn="ctr" eaLnBrk="0" hangingPunct="0"/>
              <a:r>
                <a:rPr lang="sr-Latn-CS" sz="1400" b="1" dirty="0" smtClean="0">
                  <a:latin typeface="Calibri" pitchFamily="-101" charset="0"/>
                </a:rPr>
                <a:t>Mladi u akciji</a:t>
              </a:r>
              <a:endParaRPr lang="en-GB" sz="1400" b="1" dirty="0">
                <a:latin typeface="Calibri" pitchFamily="-101" charset="0"/>
              </a:endParaRPr>
            </a:p>
          </p:txBody>
        </p:sp>
        <p:sp>
          <p:nvSpPr>
            <p:cNvPr id="17426" name="Oval 3"/>
            <p:cNvSpPr>
              <a:spLocks noChangeArrowheads="1"/>
            </p:cNvSpPr>
            <p:nvPr/>
          </p:nvSpPr>
          <p:spPr bwMode="auto">
            <a:xfrm>
              <a:off x="1172" y="1286"/>
              <a:ext cx="1633" cy="985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lnSpc>
                  <a:spcPct val="90000"/>
                </a:lnSpc>
              </a:pPr>
              <a:endParaRPr lang="fr-BE" sz="1200" b="1" dirty="0">
                <a:latin typeface="Calibri" pitchFamily="-101" charset="0"/>
              </a:endParaRPr>
            </a:p>
            <a:p>
              <a:pPr algn="ctr" eaLnBrk="0" hangingPunct="0">
                <a:lnSpc>
                  <a:spcPct val="90000"/>
                </a:lnSpc>
              </a:pPr>
              <a:r>
                <a:rPr lang="sr-Latn-CS" sz="1400" b="1" dirty="0" smtClean="0">
                  <a:latin typeface="Calibri" pitchFamily="-101" charset="0"/>
                </a:rPr>
                <a:t>Međunarodni programi u oblasti </a:t>
              </a:r>
            </a:p>
            <a:p>
              <a:pPr algn="ctr" eaLnBrk="0" hangingPunct="0">
                <a:lnSpc>
                  <a:spcPct val="90000"/>
                </a:lnSpc>
              </a:pPr>
              <a:r>
                <a:rPr lang="sr-Latn-CS" sz="1400" b="1" dirty="0" smtClean="0">
                  <a:latin typeface="Calibri" pitchFamily="-101" charset="0"/>
                </a:rPr>
                <a:t>visokog obrazovanja</a:t>
              </a:r>
              <a:r>
                <a:rPr lang="fr-BE" sz="1400" b="1" dirty="0" smtClean="0">
                  <a:latin typeface="Calibri" pitchFamily="-101" charset="0"/>
                </a:rPr>
                <a:t>:</a:t>
              </a:r>
              <a:endParaRPr lang="en-GB" sz="1400" b="1" dirty="0">
                <a:latin typeface="Calibri" pitchFamily="-101" charset="0"/>
              </a:endParaRPr>
            </a:p>
            <a:p>
              <a:pPr algn="ctr" eaLnBrk="0" hangingPunct="0">
                <a:lnSpc>
                  <a:spcPct val="90000"/>
                </a:lnSpc>
              </a:pPr>
              <a:r>
                <a:rPr lang="sr-Latn-CS" sz="1400" b="1" dirty="0" smtClean="0">
                  <a:latin typeface="Calibri" pitchFamily="-101" charset="0"/>
                </a:rPr>
                <a:t>Erasmus Mundus</a:t>
              </a:r>
              <a:r>
                <a:rPr lang="en-GB" sz="1400" b="1" dirty="0" smtClean="0">
                  <a:latin typeface="Calibri" pitchFamily="-101" charset="0"/>
                </a:rPr>
                <a:t>, </a:t>
              </a:r>
              <a:endParaRPr lang="en-GB" sz="1400" b="1" dirty="0">
                <a:latin typeface="Calibri" pitchFamily="-101" charset="0"/>
              </a:endParaRPr>
            </a:p>
            <a:p>
              <a:pPr algn="ctr" eaLnBrk="0" hangingPunct="0">
                <a:lnSpc>
                  <a:spcPct val="90000"/>
                </a:lnSpc>
              </a:pPr>
              <a:r>
                <a:rPr lang="en-US" sz="1400" b="1" dirty="0" smtClean="0">
                  <a:latin typeface="Calibri" pitchFamily="-101" charset="0"/>
                </a:rPr>
                <a:t>Т</a:t>
              </a:r>
              <a:r>
                <a:rPr lang="sr-Latn-CS" sz="1400" b="1" dirty="0" smtClean="0">
                  <a:latin typeface="Calibri" pitchFamily="-101" charset="0"/>
                </a:rPr>
                <a:t>empus</a:t>
              </a:r>
              <a:r>
                <a:rPr lang="en-GB" sz="1400" b="1" dirty="0" smtClean="0">
                  <a:latin typeface="Calibri" pitchFamily="-101" charset="0"/>
                </a:rPr>
                <a:t>,</a:t>
              </a:r>
              <a:endParaRPr lang="en-GB" sz="1400" b="1" dirty="0">
                <a:latin typeface="Calibri" pitchFamily="-101" charset="0"/>
              </a:endParaRPr>
            </a:p>
            <a:p>
              <a:pPr algn="ctr" eaLnBrk="0" hangingPunct="0">
                <a:lnSpc>
                  <a:spcPct val="90000"/>
                </a:lnSpc>
              </a:pPr>
              <a:r>
                <a:rPr lang="sr-Latn-CS" sz="1400" b="1" dirty="0" smtClean="0">
                  <a:latin typeface="Calibri" pitchFamily="-101" charset="0"/>
                </a:rPr>
                <a:t>Alfa</a:t>
              </a:r>
              <a:r>
                <a:rPr lang="fr-BE" sz="1400" b="1" dirty="0" smtClean="0">
                  <a:latin typeface="Calibri" pitchFamily="-101" charset="0"/>
                </a:rPr>
                <a:t>, </a:t>
              </a:r>
              <a:r>
                <a:rPr lang="sr-Latn-CS" sz="1400" b="1" dirty="0" smtClean="0">
                  <a:latin typeface="Calibri" pitchFamily="-101" charset="0"/>
                </a:rPr>
                <a:t>Edulink</a:t>
              </a:r>
              <a:r>
                <a:rPr lang="fr-BE" sz="1400" b="1" dirty="0" smtClean="0">
                  <a:latin typeface="Calibri" pitchFamily="-101" charset="0"/>
                </a:rPr>
                <a:t>, </a:t>
              </a:r>
              <a:endParaRPr lang="fr-BE" sz="1400" b="1" dirty="0">
                <a:latin typeface="Calibri" pitchFamily="-101" charset="0"/>
              </a:endParaRPr>
            </a:p>
            <a:p>
              <a:pPr algn="ctr" eaLnBrk="0" hangingPunct="0">
                <a:lnSpc>
                  <a:spcPct val="90000"/>
                </a:lnSpc>
              </a:pPr>
              <a:r>
                <a:rPr lang="sr-Latn-CS" sz="1400" b="1" dirty="0" smtClean="0">
                  <a:latin typeface="Calibri" pitchFamily="-101" charset="0"/>
                </a:rPr>
                <a:t>Bilaterallni programi</a:t>
              </a:r>
              <a:endParaRPr lang="en-GB" sz="1400" b="1" dirty="0">
                <a:latin typeface="Calibri" pitchFamily="-101" charset="0"/>
              </a:endParaRPr>
            </a:p>
          </p:txBody>
        </p:sp>
        <p:sp>
          <p:nvSpPr>
            <p:cNvPr id="17427" name="Oval 12"/>
            <p:cNvSpPr>
              <a:spLocks noChangeArrowheads="1"/>
            </p:cNvSpPr>
            <p:nvPr/>
          </p:nvSpPr>
          <p:spPr bwMode="auto">
            <a:xfrm>
              <a:off x="68" y="1430"/>
              <a:ext cx="1148" cy="1684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GB" sz="1200" b="1" dirty="0">
                <a:latin typeface="Calibri" pitchFamily="-101" charset="0"/>
              </a:endParaRPr>
            </a:p>
            <a:p>
              <a:pPr algn="ctr" eaLnBrk="0" hangingPunct="0"/>
              <a:endParaRPr lang="en-GB" sz="1200" b="1" dirty="0">
                <a:latin typeface="Calibri" pitchFamily="-101" charset="0"/>
              </a:endParaRPr>
            </a:p>
            <a:p>
              <a:pPr algn="ctr" eaLnBrk="0" hangingPunct="0"/>
              <a:endParaRPr lang="en-GB" sz="1200" b="1" dirty="0">
                <a:latin typeface="Calibri" pitchFamily="-101" charset="0"/>
              </a:endParaRPr>
            </a:p>
            <a:p>
              <a:pPr algn="ctr" eaLnBrk="0" hangingPunct="0"/>
              <a:endParaRPr lang="en-GB" sz="800" b="1" dirty="0">
                <a:latin typeface="Calibri" pitchFamily="-101" charset="0"/>
              </a:endParaRPr>
            </a:p>
            <a:p>
              <a:pPr algn="ctr" eaLnBrk="0" hangingPunct="0"/>
              <a:r>
                <a:rPr lang="sr-Latn-CS" sz="1400" b="1" dirty="0" smtClean="0">
                  <a:latin typeface="Calibri" pitchFamily="-101" charset="0"/>
                </a:rPr>
                <a:t>Gruntvig</a:t>
              </a:r>
              <a:endParaRPr lang="en-GB" sz="1400" b="1" dirty="0">
                <a:latin typeface="Calibri" pitchFamily="-101" charset="0"/>
              </a:endParaRPr>
            </a:p>
            <a:p>
              <a:pPr algn="ctr" eaLnBrk="0" hangingPunct="0"/>
              <a:endParaRPr lang="en-GB" sz="1400" b="1" dirty="0">
                <a:latin typeface="Calibri" pitchFamily="-101" charset="0"/>
              </a:endParaRPr>
            </a:p>
            <a:p>
              <a:pPr algn="ctr" eaLnBrk="0" hangingPunct="0"/>
              <a:r>
                <a:rPr lang="en-US" sz="1400" b="1" dirty="0" smtClean="0">
                  <a:latin typeface="Calibri" pitchFamily="-101" charset="0"/>
                </a:rPr>
                <a:t>Е</a:t>
              </a:r>
              <a:r>
                <a:rPr lang="sr-Latn-CS" sz="1400" b="1" dirty="0" smtClean="0">
                  <a:latin typeface="Calibri" pitchFamily="-101" charset="0"/>
                </a:rPr>
                <a:t>rasmus</a:t>
              </a:r>
              <a:endParaRPr lang="en-GB" sz="1400" b="1" dirty="0">
                <a:latin typeface="Calibri" pitchFamily="-101" charset="0"/>
              </a:endParaRPr>
            </a:p>
            <a:p>
              <a:pPr algn="ctr" eaLnBrk="0" hangingPunct="0"/>
              <a:endParaRPr lang="en-GB" sz="1400" b="1" dirty="0">
                <a:latin typeface="Calibri" pitchFamily="-101" charset="0"/>
              </a:endParaRPr>
            </a:p>
            <a:p>
              <a:pPr algn="ctr" eaLnBrk="0" hangingPunct="0"/>
              <a:r>
                <a:rPr lang="sr-Latn-CS" sz="1400" b="1" dirty="0" smtClean="0">
                  <a:latin typeface="Calibri" pitchFamily="-101" charset="0"/>
                </a:rPr>
                <a:t>Leonardo</a:t>
              </a:r>
              <a:endParaRPr lang="en-GB" sz="1400" b="1" dirty="0">
                <a:latin typeface="Calibri" pitchFamily="-101" charset="0"/>
              </a:endParaRPr>
            </a:p>
            <a:p>
              <a:pPr algn="ctr" eaLnBrk="0" hangingPunct="0"/>
              <a:endParaRPr lang="en-GB" sz="1400" b="1" dirty="0">
                <a:latin typeface="Calibri" pitchFamily="-101" charset="0"/>
              </a:endParaRPr>
            </a:p>
            <a:p>
              <a:pPr algn="ctr" eaLnBrk="0" hangingPunct="0"/>
              <a:r>
                <a:rPr lang="sr-Latn-CS" sz="1400" b="1" dirty="0" smtClean="0">
                  <a:latin typeface="Calibri" pitchFamily="-101" charset="0"/>
                </a:rPr>
                <a:t>Komenijus</a:t>
              </a:r>
              <a:endParaRPr lang="en-GB" sz="1400" b="1" dirty="0">
                <a:latin typeface="Calibri" pitchFamily="-101" charset="0"/>
              </a:endParaRPr>
            </a:p>
          </p:txBody>
        </p:sp>
        <p:sp>
          <p:nvSpPr>
            <p:cNvPr id="17428" name="Text Box 13"/>
            <p:cNvSpPr txBox="1">
              <a:spLocks noChangeArrowheads="1"/>
            </p:cNvSpPr>
            <p:nvPr/>
          </p:nvSpPr>
          <p:spPr bwMode="auto">
            <a:xfrm>
              <a:off x="68" y="1659"/>
              <a:ext cx="1230" cy="2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>
                <a:lnSpc>
                  <a:spcPct val="60000"/>
                </a:lnSpc>
                <a:spcBef>
                  <a:spcPct val="50000"/>
                </a:spcBef>
              </a:pPr>
              <a:r>
                <a:rPr lang="sr-Latn-CS" sz="1400" b="1" dirty="0" smtClean="0">
                  <a:latin typeface="Calibri" pitchFamily="-101" charset="0"/>
                </a:rPr>
                <a:t>Program cjeloživotnog</a:t>
              </a:r>
            </a:p>
            <a:p>
              <a:pPr algn="ctr" eaLnBrk="0" hangingPunct="0">
                <a:lnSpc>
                  <a:spcPct val="60000"/>
                </a:lnSpc>
                <a:spcBef>
                  <a:spcPct val="50000"/>
                </a:spcBef>
              </a:pPr>
              <a:r>
                <a:rPr lang="sr-Latn-CS" sz="1400" b="1" dirty="0" smtClean="0">
                  <a:latin typeface="Calibri" pitchFamily="-101" charset="0"/>
                </a:rPr>
                <a:t> učenja </a:t>
              </a:r>
              <a:endParaRPr lang="en-GB" sz="1400" b="1" dirty="0">
                <a:latin typeface="Calibri" pitchFamily="-101" charset="0"/>
              </a:endParaRPr>
            </a:p>
          </p:txBody>
        </p:sp>
        <p:sp>
          <p:nvSpPr>
            <p:cNvPr id="17429" name="Line 14"/>
            <p:cNvSpPr>
              <a:spLocks noChangeShapeType="1"/>
            </p:cNvSpPr>
            <p:nvPr/>
          </p:nvSpPr>
          <p:spPr bwMode="auto">
            <a:xfrm>
              <a:off x="360" y="2113"/>
              <a:ext cx="590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412" name="AutoShape 15"/>
          <p:cNvSpPr>
            <a:spLocks noChangeArrowheads="1"/>
          </p:cNvSpPr>
          <p:nvPr/>
        </p:nvSpPr>
        <p:spPr bwMode="auto">
          <a:xfrm>
            <a:off x="3505200" y="3657600"/>
            <a:ext cx="1263650" cy="37782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gradFill rotWithShape="1">
            <a:gsLst>
              <a:gs pos="0">
                <a:srgbClr val="3399FF">
                  <a:alpha val="70000"/>
                </a:srgbClr>
              </a:gs>
              <a:gs pos="100000">
                <a:srgbClr val="FFFF99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Text Box 16"/>
          <p:cNvSpPr txBox="1">
            <a:spLocks noChangeArrowheads="1"/>
          </p:cNvSpPr>
          <p:nvPr/>
        </p:nvSpPr>
        <p:spPr bwMode="auto">
          <a:xfrm>
            <a:off x="4654550" y="1654175"/>
            <a:ext cx="44180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sr-Latn-CS" sz="2400" b="1" u="sng" dirty="0" smtClean="0">
                <a:latin typeface="Calibri" pitchFamily="-101" charset="0"/>
              </a:rPr>
              <a:t>Jedinstveni integrisani program</a:t>
            </a:r>
            <a:endParaRPr lang="en-GB" b="1" u="sng" dirty="0">
              <a:latin typeface="Calibri" pitchFamily="-101" charset="0"/>
            </a:endParaRPr>
          </a:p>
        </p:txBody>
      </p:sp>
      <p:sp>
        <p:nvSpPr>
          <p:cNvPr id="17414" name="Text Box 17"/>
          <p:cNvSpPr txBox="1">
            <a:spLocks noChangeArrowheads="1"/>
          </p:cNvSpPr>
          <p:nvPr/>
        </p:nvSpPr>
        <p:spPr bwMode="auto">
          <a:xfrm>
            <a:off x="674688" y="1654175"/>
            <a:ext cx="2924175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sr-Latn-CS" sz="2000" b="1" u="sng" dirty="0" smtClean="0">
                <a:latin typeface="Calibri" pitchFamily="-101" charset="0"/>
              </a:rPr>
              <a:t>Prethodni programi</a:t>
            </a:r>
            <a:endParaRPr lang="en-GB" sz="2000" b="1" u="sng" dirty="0">
              <a:latin typeface="Calibri" pitchFamily="-101" charset="0"/>
            </a:endParaRPr>
          </a:p>
        </p:txBody>
      </p:sp>
      <p:sp>
        <p:nvSpPr>
          <p:cNvPr id="17415" name="Rectangle 2"/>
          <p:cNvSpPr>
            <a:spLocks noChangeArrowheads="1"/>
          </p:cNvSpPr>
          <p:nvPr/>
        </p:nvSpPr>
        <p:spPr bwMode="auto">
          <a:xfrm>
            <a:off x="152400" y="228600"/>
            <a:ext cx="8991599" cy="142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sr-Latn-CS" sz="3000" b="1" dirty="0" smtClean="0">
                <a:solidFill>
                  <a:srgbClr val="0F5494"/>
                </a:solidFill>
                <a:latin typeface="Tahoma" pitchFamily="-101" charset="0"/>
                <a:cs typeface="Tahoma" pitchFamily="-101" charset="0"/>
              </a:rPr>
              <a:t>Struktura novog programa ERASMUS +</a:t>
            </a:r>
            <a:endParaRPr lang="en-GB" sz="3000" b="1" dirty="0">
              <a:solidFill>
                <a:srgbClr val="0F5494"/>
              </a:solidFill>
              <a:latin typeface="Tahoma" pitchFamily="-101" charset="0"/>
              <a:cs typeface="Tahoma" pitchFamily="-101" charset="0"/>
            </a:endParaRPr>
          </a:p>
        </p:txBody>
      </p:sp>
      <p:sp>
        <p:nvSpPr>
          <p:cNvPr id="17416" name="Rectangle 27"/>
          <p:cNvSpPr>
            <a:spLocks noChangeArrowheads="1"/>
          </p:cNvSpPr>
          <p:nvPr/>
        </p:nvSpPr>
        <p:spPr bwMode="auto">
          <a:xfrm>
            <a:off x="4953000" y="2590800"/>
            <a:ext cx="3962400" cy="2971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7417" name="Text Box 6"/>
          <p:cNvSpPr txBox="1">
            <a:spLocks noChangeArrowheads="1"/>
          </p:cNvSpPr>
          <p:nvPr/>
        </p:nvSpPr>
        <p:spPr bwMode="auto">
          <a:xfrm>
            <a:off x="5737225" y="2819401"/>
            <a:ext cx="2319338" cy="489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40000"/>
              </a:lnSpc>
              <a:spcBef>
                <a:spcPct val="50000"/>
              </a:spcBef>
            </a:pPr>
            <a:r>
              <a:rPr lang="en-US" sz="2400" b="1" dirty="0" smtClean="0">
                <a:latin typeface="Calibri" pitchFamily="-101" charset="0"/>
              </a:rPr>
              <a:t>Е</a:t>
            </a:r>
            <a:r>
              <a:rPr lang="sr-Latn-CS" sz="2400" b="1" dirty="0" smtClean="0">
                <a:latin typeface="Calibri" pitchFamily="-101" charset="0"/>
              </a:rPr>
              <a:t>rasmus</a:t>
            </a:r>
            <a:r>
              <a:rPr lang="en-US" sz="2400" b="1" dirty="0" smtClean="0">
                <a:latin typeface="Calibri" pitchFamily="-101" charset="0"/>
              </a:rPr>
              <a:t>+</a:t>
            </a:r>
            <a:endParaRPr lang="en-GB" sz="2400" b="1" dirty="0">
              <a:latin typeface="Calibri" pitchFamily="-101" charset="0"/>
            </a:endParaRPr>
          </a:p>
          <a:p>
            <a:pPr algn="ctr" eaLnBrk="0" hangingPunct="0">
              <a:lnSpc>
                <a:spcPct val="40000"/>
              </a:lnSpc>
              <a:spcBef>
                <a:spcPct val="50000"/>
              </a:spcBef>
            </a:pPr>
            <a:endParaRPr lang="en-GB" b="1" dirty="0">
              <a:latin typeface="Calibri" pitchFamily="-101" charset="0"/>
            </a:endParaRPr>
          </a:p>
        </p:txBody>
      </p:sp>
      <p:sp>
        <p:nvSpPr>
          <p:cNvPr id="17418" name="Line 7"/>
          <p:cNvSpPr>
            <a:spLocks noChangeShapeType="1"/>
          </p:cNvSpPr>
          <p:nvPr/>
        </p:nvSpPr>
        <p:spPr bwMode="auto">
          <a:xfrm>
            <a:off x="6434138" y="3513138"/>
            <a:ext cx="4762" cy="1235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9" name="Line 8"/>
          <p:cNvSpPr>
            <a:spLocks noChangeShapeType="1"/>
          </p:cNvSpPr>
          <p:nvPr/>
        </p:nvSpPr>
        <p:spPr bwMode="auto">
          <a:xfrm>
            <a:off x="7521575" y="3513138"/>
            <a:ext cx="3175" cy="1235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0" name="Text Box 9"/>
          <p:cNvSpPr txBox="1">
            <a:spLocks noChangeArrowheads="1"/>
          </p:cNvSpPr>
          <p:nvPr/>
        </p:nvSpPr>
        <p:spPr bwMode="auto">
          <a:xfrm>
            <a:off x="4800600" y="3733800"/>
            <a:ext cx="1622425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60000"/>
              </a:lnSpc>
              <a:spcBef>
                <a:spcPct val="50000"/>
              </a:spcBef>
            </a:pPr>
            <a:r>
              <a:rPr lang="sr-Cyrl-CS" sz="1600" b="1" dirty="0">
                <a:latin typeface="Calibri" pitchFamily="-101" charset="0"/>
              </a:rPr>
              <a:t>КА</a:t>
            </a:r>
            <a:r>
              <a:rPr lang="en-GB" sz="1600" b="1" dirty="0">
                <a:latin typeface="Calibri" pitchFamily="-101" charset="0"/>
              </a:rPr>
              <a:t>1</a:t>
            </a:r>
          </a:p>
          <a:p>
            <a:pPr algn="ctr" eaLnBrk="0" hangingPunct="0">
              <a:lnSpc>
                <a:spcPct val="60000"/>
              </a:lnSpc>
              <a:spcBef>
                <a:spcPct val="50000"/>
              </a:spcBef>
            </a:pPr>
            <a:r>
              <a:rPr lang="sr-Latn-CS" sz="1600" b="1" dirty="0" smtClean="0">
                <a:latin typeface="Calibri" pitchFamily="-101" charset="0"/>
              </a:rPr>
              <a:t>Mobilnost</a:t>
            </a:r>
            <a:endParaRPr lang="en-GB" sz="1600" b="1" dirty="0">
              <a:latin typeface="Calibri" pitchFamily="-101" charset="0"/>
            </a:endParaRPr>
          </a:p>
        </p:txBody>
      </p:sp>
      <p:sp>
        <p:nvSpPr>
          <p:cNvPr id="17421" name="Text Box 10"/>
          <p:cNvSpPr txBox="1">
            <a:spLocks noChangeArrowheads="1"/>
          </p:cNvSpPr>
          <p:nvPr/>
        </p:nvSpPr>
        <p:spPr bwMode="auto">
          <a:xfrm>
            <a:off x="7543800" y="3765550"/>
            <a:ext cx="1295400" cy="8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60000"/>
              </a:lnSpc>
              <a:spcBef>
                <a:spcPct val="50000"/>
              </a:spcBef>
            </a:pPr>
            <a:r>
              <a:rPr lang="sr-Cyrl-CS" sz="1600" b="1" dirty="0">
                <a:latin typeface="Calibri" pitchFamily="-101" charset="0"/>
              </a:rPr>
              <a:t>КА</a:t>
            </a:r>
            <a:r>
              <a:rPr lang="en-GB" sz="1600" b="1" dirty="0">
                <a:latin typeface="Calibri" pitchFamily="-101" charset="0"/>
              </a:rPr>
              <a:t>3</a:t>
            </a:r>
          </a:p>
          <a:p>
            <a:pPr algn="ctr" eaLnBrk="0" hangingPunct="0">
              <a:lnSpc>
                <a:spcPct val="60000"/>
              </a:lnSpc>
              <a:spcBef>
                <a:spcPct val="50000"/>
              </a:spcBef>
            </a:pPr>
            <a:r>
              <a:rPr lang="sr-Latn-CS" sz="1600" b="1" dirty="0" smtClean="0">
                <a:latin typeface="Calibri" pitchFamily="-101" charset="0"/>
              </a:rPr>
              <a:t>Podrška obrazovnim politikama</a:t>
            </a:r>
            <a:endParaRPr lang="en-GB" sz="1600" b="1" dirty="0">
              <a:latin typeface="Calibri" pitchFamily="-101" charset="0"/>
            </a:endParaRPr>
          </a:p>
        </p:txBody>
      </p:sp>
      <p:sp>
        <p:nvSpPr>
          <p:cNvPr id="17422" name="Text Box 11"/>
          <p:cNvSpPr txBox="1">
            <a:spLocks noChangeArrowheads="1"/>
          </p:cNvSpPr>
          <p:nvPr/>
        </p:nvSpPr>
        <p:spPr bwMode="auto">
          <a:xfrm>
            <a:off x="4876800" y="3770313"/>
            <a:ext cx="3962399" cy="781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60000"/>
              </a:lnSpc>
              <a:spcBef>
                <a:spcPct val="50000"/>
              </a:spcBef>
            </a:pPr>
            <a:r>
              <a:rPr lang="sr-Cyrl-CS" sz="1600" b="1" dirty="0">
                <a:latin typeface="Calibri" pitchFamily="-101" charset="0"/>
              </a:rPr>
              <a:t>КА</a:t>
            </a:r>
            <a:r>
              <a:rPr lang="en-GB" sz="1600" b="1" dirty="0">
                <a:latin typeface="Calibri" pitchFamily="-101" charset="0"/>
              </a:rPr>
              <a:t>2</a:t>
            </a:r>
          </a:p>
          <a:p>
            <a:pPr algn="ctr" eaLnBrk="0" hangingPunct="0">
              <a:lnSpc>
                <a:spcPct val="60000"/>
              </a:lnSpc>
              <a:spcBef>
                <a:spcPct val="50000"/>
              </a:spcBef>
            </a:pPr>
            <a:r>
              <a:rPr lang="sr-Latn-CS" sz="1600" b="1" dirty="0" smtClean="0">
                <a:latin typeface="Calibri" pitchFamily="-101" charset="0"/>
              </a:rPr>
              <a:t>Projekti</a:t>
            </a:r>
          </a:p>
          <a:p>
            <a:pPr algn="ctr" eaLnBrk="0" hangingPunct="0">
              <a:lnSpc>
                <a:spcPct val="60000"/>
              </a:lnSpc>
              <a:spcBef>
                <a:spcPct val="50000"/>
              </a:spcBef>
            </a:pPr>
            <a:r>
              <a:rPr lang="sr-Latn-CS" sz="1600" b="1" dirty="0" smtClean="0">
                <a:latin typeface="Calibri" pitchFamily="-101" charset="0"/>
              </a:rPr>
              <a:t>saradnje</a:t>
            </a:r>
            <a:endParaRPr lang="en-GB" sz="1600" b="1" dirty="0">
              <a:latin typeface="Calibri" pitchFamily="-101" charset="0"/>
            </a:endParaRPr>
          </a:p>
        </p:txBody>
      </p:sp>
      <p:sp>
        <p:nvSpPr>
          <p:cNvPr id="17423" name="Text Box 43"/>
          <p:cNvSpPr txBox="1">
            <a:spLocks noChangeArrowheads="1"/>
          </p:cNvSpPr>
          <p:nvPr/>
        </p:nvSpPr>
        <p:spPr bwMode="auto">
          <a:xfrm>
            <a:off x="4724400" y="5562600"/>
            <a:ext cx="441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6700" indent="-85725">
              <a:spcBef>
                <a:spcPct val="50000"/>
              </a:spcBef>
            </a:pPr>
            <a:r>
              <a:rPr lang="sr-Latn-CS" sz="1600" b="1" u="sng" dirty="0" smtClean="0">
                <a:latin typeface="Arial" charset="0"/>
              </a:rPr>
              <a:t>Posebne aktivnosti</a:t>
            </a:r>
            <a:r>
              <a:rPr lang="fr-BE" sz="1600" b="1" u="sng" dirty="0" smtClean="0">
                <a:latin typeface="Arial" charset="0"/>
              </a:rPr>
              <a:t>:</a:t>
            </a:r>
            <a:endParaRPr lang="fr-BE" sz="1600" b="1" u="sng" dirty="0">
              <a:latin typeface="Arial" charset="0"/>
            </a:endParaRPr>
          </a:p>
          <a:p>
            <a:pPr marL="266700" indent="-85725">
              <a:lnSpc>
                <a:spcPct val="0"/>
              </a:lnSpc>
              <a:spcBef>
                <a:spcPct val="50000"/>
              </a:spcBef>
            </a:pPr>
            <a:endParaRPr lang="fr-BE" sz="1600" b="1" u="sng" dirty="0">
              <a:latin typeface="Arial" charset="0"/>
            </a:endParaRPr>
          </a:p>
          <a:p>
            <a:pPr marL="266700" indent="-85725">
              <a:spcBef>
                <a:spcPct val="50000"/>
              </a:spcBef>
              <a:buFontTx/>
              <a:buChar char="•"/>
            </a:pPr>
            <a:r>
              <a:rPr lang="fr-BE" sz="1600" b="1" dirty="0">
                <a:latin typeface="Arial" charset="0"/>
              </a:rPr>
              <a:t> </a:t>
            </a:r>
            <a:r>
              <a:rPr lang="sr-Latn-CS" sz="1600" b="1" dirty="0" smtClean="0">
                <a:latin typeface="Arial" charset="0"/>
              </a:rPr>
              <a:t>Žan Mone</a:t>
            </a:r>
            <a:r>
              <a:rPr lang="fr-BE" sz="1600" b="1" dirty="0" smtClean="0">
                <a:latin typeface="Arial" charset="0"/>
              </a:rPr>
              <a:t> </a:t>
            </a:r>
            <a:endParaRPr lang="fr-BE" sz="1600" b="1" dirty="0">
              <a:latin typeface="Arial" charset="0"/>
            </a:endParaRPr>
          </a:p>
          <a:p>
            <a:pPr marL="266700" indent="-85725">
              <a:spcBef>
                <a:spcPct val="50000"/>
              </a:spcBef>
              <a:buFontTx/>
              <a:buChar char="•"/>
            </a:pPr>
            <a:r>
              <a:rPr lang="fr-BE" sz="1600" b="1" dirty="0">
                <a:latin typeface="Arial" charset="0"/>
              </a:rPr>
              <a:t> </a:t>
            </a:r>
            <a:r>
              <a:rPr lang="sr-Latn-CS" sz="1600" b="1" dirty="0" smtClean="0">
                <a:latin typeface="Arial" charset="0"/>
              </a:rPr>
              <a:t>Sport</a:t>
            </a:r>
            <a:endParaRPr lang="fr-BE" sz="1600" b="1" dirty="0">
              <a:latin typeface="Arial" charset="0"/>
            </a:endParaRPr>
          </a:p>
        </p:txBody>
      </p:sp>
      <p:pic>
        <p:nvPicPr>
          <p:cNvPr id="17424" name="Picture 21" descr="EU flag-Erasmus+_vect_PO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867400"/>
            <a:ext cx="347186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BE" smtClean="0"/>
              <a:t>Erasmus+ opportunities for </a:t>
            </a:r>
            <a:br>
              <a:rPr lang="fr-BE" smtClean="0"/>
            </a:br>
            <a:r>
              <a:rPr lang="fr-BE" smtClean="0"/>
              <a:t>international higher education cooperation</a:t>
            </a:r>
            <a:endParaRPr lang="en-GB" sz="1800" smtClean="0">
              <a:solidFill>
                <a:srgbClr val="FF000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04800" y="2286000"/>
          <a:ext cx="8610600" cy="3954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952BDE-EE02-4F0A-9F05-DDA29738E1D6}" type="slidenum">
              <a:rPr lang="en-GB" smtClean="0">
                <a:latin typeface="Verdana" pitchFamily="-101" charset="0"/>
              </a:rPr>
              <a:pPr/>
              <a:t>4</a:t>
            </a:fld>
            <a:endParaRPr lang="en-GB" smtClean="0">
              <a:latin typeface="Verdana" pitchFamily="-101" charset="0"/>
            </a:endParaRPr>
          </a:p>
        </p:txBody>
      </p:sp>
      <p:sp>
        <p:nvSpPr>
          <p:cNvPr id="19460" name="Rectangle 28"/>
          <p:cNvSpPr>
            <a:spLocks noChangeArrowheads="1"/>
          </p:cNvSpPr>
          <p:nvPr/>
        </p:nvSpPr>
        <p:spPr bwMode="auto">
          <a:xfrm>
            <a:off x="-67407" y="6237289"/>
            <a:ext cx="8508023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endParaRPr lang="fr-FR" altLang="en-US" sz="12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Ko može da učestvuje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4327525"/>
          </a:xfrm>
        </p:spPr>
        <p:txBody>
          <a:bodyPr/>
          <a:lstStyle/>
          <a:p>
            <a:r>
              <a:rPr lang="sr-Latn-CS" b="1" u="sng" dirty="0" smtClean="0">
                <a:solidFill>
                  <a:schemeClr val="tx1"/>
                </a:solidFill>
                <a:ea typeface="ＭＳ Ｐゴシック" pitchFamily="-101" charset="-128"/>
              </a:rPr>
              <a:t>Programske zemlje </a:t>
            </a:r>
            <a:r>
              <a:rPr lang="sr-Cyrl-CS" dirty="0" smtClean="0">
                <a:solidFill>
                  <a:schemeClr val="tx1"/>
                </a:solidFill>
                <a:ea typeface="ＭＳ Ｐゴシック" pitchFamily="-101" charset="-128"/>
              </a:rPr>
              <a:t>= </a:t>
            </a:r>
            <a:r>
              <a:rPr lang="sr-Latn-CS" dirty="0" smtClean="0">
                <a:solidFill>
                  <a:schemeClr val="tx1"/>
                </a:solidFill>
                <a:ea typeface="ＭＳ Ｐゴシック" pitchFamily="-101" charset="-128"/>
              </a:rPr>
              <a:t>zemlje Evropske unije, EFTA zemlje, Švajcarska, Turska i Makedonija</a:t>
            </a:r>
            <a:endParaRPr lang="sr-Cyrl-CS" dirty="0" smtClean="0">
              <a:solidFill>
                <a:schemeClr val="tx1"/>
              </a:solidFill>
              <a:ea typeface="ＭＳ Ｐゴシック" pitchFamily="-101" charset="-128"/>
            </a:endParaRPr>
          </a:p>
          <a:p>
            <a:endParaRPr lang="sr-Cyrl-CS" dirty="0" smtClean="0">
              <a:solidFill>
                <a:schemeClr val="tx1"/>
              </a:solidFill>
              <a:ea typeface="ＭＳ Ｐゴシック" pitchFamily="-101" charset="-128"/>
            </a:endParaRPr>
          </a:p>
          <a:p>
            <a:r>
              <a:rPr lang="sr-Latn-CS" b="1" u="sng" dirty="0" smtClean="0">
                <a:solidFill>
                  <a:schemeClr val="tx1"/>
                </a:solidFill>
                <a:ea typeface="ＭＳ Ｐゴシック" pitchFamily="-101" charset="-128"/>
              </a:rPr>
              <a:t>Partnerske zemlje</a:t>
            </a:r>
            <a:r>
              <a:rPr lang="sr-Cyrl-CS" dirty="0" smtClean="0">
                <a:solidFill>
                  <a:schemeClr val="tx1"/>
                </a:solidFill>
                <a:ea typeface="ＭＳ Ｐゴシック" pitchFamily="-101" charset="-128"/>
              </a:rPr>
              <a:t>= </a:t>
            </a:r>
            <a:r>
              <a:rPr lang="sr-Latn-CS" dirty="0" smtClean="0">
                <a:solidFill>
                  <a:schemeClr val="tx1"/>
                </a:solidFill>
                <a:ea typeface="ＭＳ Ｐゴシック" pitchFamily="-101" charset="-128"/>
              </a:rPr>
              <a:t>sve ostale zemlje svijeta</a:t>
            </a:r>
            <a:endParaRPr lang="en-US" i="1" dirty="0" smtClean="0">
              <a:solidFill>
                <a:schemeClr val="tx1"/>
              </a:solidFill>
              <a:ea typeface="ＭＳ Ｐゴシック" pitchFamily="-101" charset="-128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44575"/>
          </a:xfrm>
        </p:spPr>
        <p:txBody>
          <a:bodyPr>
            <a:normAutofit/>
          </a:bodyPr>
          <a:lstStyle/>
          <a:p>
            <a:pPr algn="ctr"/>
            <a:r>
              <a:rPr lang="sr-Latn-CS" sz="2800" dirty="0" smtClean="0">
                <a:solidFill>
                  <a:srgbClr val="000090"/>
                </a:solidFill>
                <a:ea typeface="ＭＳ Ｐゴシック" pitchFamily="-101" charset="-128"/>
              </a:rPr>
              <a:t>Na koji način mogu da učestvuju institucije visokog obrazovanja</a:t>
            </a:r>
            <a:endParaRPr lang="en-GB" sz="2800" dirty="0" smtClean="0">
              <a:solidFill>
                <a:srgbClr val="000090"/>
              </a:solidFill>
              <a:ea typeface="ＭＳ Ｐゴシック" pitchFamily="-101" charset="-128"/>
            </a:endParaRPr>
          </a:p>
        </p:txBody>
      </p:sp>
      <p:sp>
        <p:nvSpPr>
          <p:cNvPr id="21507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9C4F30F-F4D0-4459-9069-D0753EDF9216}" type="slidenum">
              <a:rPr lang="en-GB"/>
              <a:pPr/>
              <a:t>6</a:t>
            </a:fld>
            <a:endParaRPr lang="en-GB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0" y="1066800"/>
          <a:ext cx="9144000" cy="5788026"/>
        </p:xfrm>
        <a:graphic>
          <a:graphicData uri="http://schemas.openxmlformats.org/drawingml/2006/table">
            <a:tbl>
              <a:tblPr/>
              <a:tblGrid>
                <a:gridCol w="2932113"/>
                <a:gridCol w="3138487"/>
                <a:gridCol w="3073400"/>
              </a:tblGrid>
              <a:tr h="94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-101" charset="0"/>
                        <a:ea typeface="ＭＳ Ｐゴシック" pitchFamily="-101" charset="-128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-101" charset="0"/>
                          <a:ea typeface="ＭＳ Ｐゴシック" pitchFamily="-101" charset="-128"/>
                        </a:rPr>
                        <a:t>Institucije iz programskih zemalja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1" charset="0"/>
                        <a:ea typeface="ＭＳ Ｐゴシック" pitchFamily="-101" charset="-128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-101" charset="0"/>
                          <a:ea typeface="ＭＳ Ｐゴシック" pitchFamily="-101" charset="-128"/>
                        </a:rPr>
                        <a:t>Institucije iz partnerskih zemalja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1" charset="0"/>
                        <a:ea typeface="ＭＳ Ｐゴシック" pitchFamily="-101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-101" charset="0"/>
                        <a:ea typeface="ＭＳ Ｐゴシック" pitchFamily="-101" charset="-128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-101" charset="0"/>
                          <a:ea typeface="ＭＳ Ｐゴシック" pitchFamily="-101" charset="-128"/>
                        </a:rPr>
                        <a:t>Kreditna mobilnost</a:t>
                      </a:r>
                      <a:endParaRPr kumimoji="0" lang="fr-BE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1" charset="0"/>
                        <a:ea typeface="ＭＳ Ｐゴシック" pitchFamily="-101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BE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-101" charset="0"/>
                        <a:ea typeface="ＭＳ Ｐゴシック" pitchFamily="-101" charset="-128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sr-Latn-C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1" charset="0"/>
                          <a:ea typeface="ＭＳ Ｐゴシック" pitchFamily="-101" charset="-128"/>
                        </a:rPr>
                        <a:t>Koordinator</a:t>
                      </a:r>
                      <a:endParaRPr kumimoji="0" lang="fr-B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-101" charset="0"/>
                        <a:ea typeface="ＭＳ Ｐゴシック" pitchFamily="-101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sr-Latn-C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1" charset="0"/>
                          <a:ea typeface="ＭＳ Ｐゴシック" pitchFamily="-101" charset="-128"/>
                        </a:rPr>
                        <a:t> Partner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-101" charset="0"/>
                        <a:ea typeface="ＭＳ Ｐゴシック" pitchFamily="-101" charset="-128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B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-101" charset="0"/>
                        <a:ea typeface="ＭＳ Ｐゴシック" pitchFamily="-101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sr-Latn-C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1" charset="0"/>
                          <a:ea typeface="ＭＳ Ｐゴシック" pitchFamily="-101" charset="-128"/>
                        </a:rPr>
                        <a:t>Partner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-101" charset="0"/>
                        <a:ea typeface="ＭＳ Ｐゴシック" pitchFamily="-101" charset="-128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94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-101" charset="0"/>
                          <a:ea typeface="ＭＳ Ｐゴシック" pitchFamily="-101" charset="-128"/>
                        </a:rPr>
                        <a:t>Zajednički master program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1" charset="0"/>
                        <a:ea typeface="ＭＳ Ｐゴシック" pitchFamily="-101" charset="-128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sr-Latn-C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1" charset="0"/>
                          <a:ea typeface="ＭＳ Ｐゴシック" pitchFamily="-101" charset="-128"/>
                        </a:rPr>
                        <a:t>Koordinator</a:t>
                      </a:r>
                      <a:endParaRPr kumimoji="0" lang="fr-B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-101" charset="0"/>
                        <a:ea typeface="ＭＳ Ｐゴシック" pitchFamily="-101" charset="-128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sr-Latn-C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1" charset="0"/>
                          <a:ea typeface="ＭＳ Ｐゴシック" pitchFamily="-101" charset="-128"/>
                        </a:rPr>
                        <a:t>Partner</a:t>
                      </a:r>
                      <a:endParaRPr kumimoji="0" lang="fr-B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-101" charset="0"/>
                        <a:ea typeface="ＭＳ Ｐゴシック" pitchFamily="-101" charset="-128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B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-101" charset="0"/>
                        <a:ea typeface="ＭＳ Ｐゴシック" pitchFamily="-101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sr-Latn-C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1" charset="0"/>
                          <a:ea typeface="ＭＳ Ｐゴシック" pitchFamily="-101" charset="-128"/>
                        </a:rPr>
                        <a:t>Partner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-101" charset="0"/>
                        <a:ea typeface="ＭＳ Ｐゴシック" pitchFamily="-101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B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-101" charset="0"/>
                        <a:ea typeface="ＭＳ Ｐゴシック" pitchFamily="-101" charset="-128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94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-101" charset="0"/>
                          <a:ea typeface="ＭＳ Ｐゴシック" pitchFamily="-101" charset="-128"/>
                        </a:rPr>
                        <a:t>Izgradnja kapaciteta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1" charset="0"/>
                        <a:ea typeface="ＭＳ Ｐゴシック" pitchFamily="-101" charset="-128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sr-Latn-C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1" charset="0"/>
                          <a:ea typeface="ＭＳ Ｐゴシック" pitchFamily="-101" charset="-128"/>
                        </a:rPr>
                        <a:t>Koordinator</a:t>
                      </a:r>
                      <a:endParaRPr kumimoji="0" lang="fr-B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-101" charset="0"/>
                        <a:ea typeface="ＭＳ Ｐゴシック" pitchFamily="-101" charset="-128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sr-Latn-C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1" charset="0"/>
                          <a:ea typeface="ＭＳ Ｐゴシック" pitchFamily="-101" charset="-128"/>
                        </a:rPr>
                        <a:t>Partner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-101" charset="0"/>
                        <a:ea typeface="ＭＳ Ｐゴシック" pitchFamily="-101" charset="-128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sr-Latn-C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orgia" pitchFamily="-101" charset="0"/>
                          <a:ea typeface="ＭＳ Ｐゴシック" pitchFamily="-101" charset="-128"/>
                        </a:rPr>
                        <a:t>Koordinator</a:t>
                      </a:r>
                      <a:r>
                        <a:rPr kumimoji="0" lang="sr-Cyrl-C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orgia" pitchFamily="-101" charset="0"/>
                          <a:ea typeface="ＭＳ Ｐゴシック" pitchFamily="-101" charset="-128"/>
                        </a:rPr>
                        <a:t>*</a:t>
                      </a:r>
                      <a:endParaRPr kumimoji="0" lang="fr-B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1" charset="0"/>
                        <a:ea typeface="ＭＳ Ｐゴシック" pitchFamily="-101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sr-Latn-C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1" charset="0"/>
                          <a:ea typeface="ＭＳ Ｐゴシック" pitchFamily="-101" charset="-128"/>
                        </a:rPr>
                        <a:t>   Partner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-101" charset="0"/>
                        <a:ea typeface="ＭＳ Ｐゴシック" pitchFamily="-101" charset="-128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94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-101" charset="0"/>
                          <a:ea typeface="ＭＳ Ｐゴシック" pitchFamily="-101" charset="-128"/>
                        </a:rPr>
                        <a:t>Žan Mone</a:t>
                      </a:r>
                      <a:endParaRPr kumimoji="0" lang="fr-BE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1" charset="0"/>
                        <a:ea typeface="ＭＳ Ｐゴシック" pitchFamily="-101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eorgia" pitchFamily="-101" charset="0"/>
                        <a:ea typeface="ＭＳ Ｐゴシック" pitchFamily="-101" charset="-128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sr-Latn-C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1" charset="0"/>
                          <a:ea typeface="ＭＳ Ｐゴシック" pitchFamily="-101" charset="-128"/>
                        </a:rPr>
                        <a:t>Koordinator</a:t>
                      </a:r>
                      <a:endParaRPr kumimoji="0" lang="fr-B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-101" charset="0"/>
                        <a:ea typeface="ＭＳ Ｐゴシック" pitchFamily="-101" charset="-128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sr-Latn-C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1" charset="0"/>
                          <a:ea typeface="ＭＳ Ｐゴシック" pitchFamily="-101" charset="-128"/>
                        </a:rPr>
                        <a:t>Partner</a:t>
                      </a:r>
                      <a:r>
                        <a:rPr kumimoji="0" lang="sr-Cyrl-C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1" charset="0"/>
                          <a:ea typeface="ＭＳ Ｐゴシック" pitchFamily="-101" charset="-128"/>
                        </a:rPr>
                        <a:t> (</a:t>
                      </a:r>
                      <a:r>
                        <a:rPr kumimoji="0" lang="sr-Latn-C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1" charset="0"/>
                          <a:ea typeface="ＭＳ Ｐゴシック" pitchFamily="-101" charset="-128"/>
                        </a:rPr>
                        <a:t>mreže</a:t>
                      </a:r>
                      <a:r>
                        <a:rPr kumimoji="0" lang="fr-B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1" charset="0"/>
                          <a:ea typeface="ＭＳ Ｐゴシック" pitchFamily="-101" charset="-128"/>
                        </a:rPr>
                        <a:t>)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-101" charset="0"/>
                        <a:ea typeface="ＭＳ Ｐゴシック" pitchFamily="-101" charset="-128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-101" charset="0"/>
                        <a:ea typeface="ＭＳ Ｐゴシック" pitchFamily="-101" charset="-128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sr-Latn-C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orgia" pitchFamily="-101" charset="0"/>
                          <a:ea typeface="ＭＳ Ｐゴシック" pitchFamily="-101" charset="-128"/>
                        </a:rPr>
                        <a:t>Koordinator</a:t>
                      </a:r>
                      <a:r>
                        <a:rPr kumimoji="0" lang="sr-Cyrl-C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orgia" pitchFamily="-101" charset="0"/>
                          <a:ea typeface="ＭＳ Ｐゴシック" pitchFamily="-101" charset="-128"/>
                        </a:rPr>
                        <a:t>*</a:t>
                      </a:r>
                      <a:endParaRPr kumimoji="0" lang="fr-B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Georgia" pitchFamily="-101" charset="0"/>
                        <a:ea typeface="ＭＳ Ｐゴシック" pitchFamily="-101" charset="-128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sr-Latn-C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1" charset="0"/>
                          <a:ea typeface="ＭＳ Ｐゴシック" pitchFamily="-101" charset="-128"/>
                        </a:rPr>
                        <a:t>Partner</a:t>
                      </a:r>
                      <a:r>
                        <a:rPr kumimoji="0" lang="sr-Cyrl-C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1" charset="0"/>
                          <a:ea typeface="ＭＳ Ｐゴシック" pitchFamily="-101" charset="-128"/>
                        </a:rPr>
                        <a:t> (</a:t>
                      </a:r>
                      <a:r>
                        <a:rPr kumimoji="0" lang="sr-Latn-C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1" charset="0"/>
                          <a:ea typeface="ＭＳ Ｐゴシック" pitchFamily="-101" charset="-128"/>
                        </a:rPr>
                        <a:t>mreže</a:t>
                      </a:r>
                      <a:r>
                        <a:rPr kumimoji="0" lang="fr-B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1" charset="0"/>
                          <a:ea typeface="ＭＳ Ｐゴシック" pitchFamily="-101" charset="-128"/>
                        </a:rPr>
                        <a:t>)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-101" charset="0"/>
                        <a:ea typeface="ＭＳ Ｐゴシック" pitchFamily="-101" charset="-128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1325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-101" charset="0"/>
                          <a:ea typeface="ＭＳ Ｐゴシック" pitchFamily="-101" charset="-128"/>
                        </a:rPr>
                        <a:t>Strateška partnerstva, Savezi znanja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-101" charset="0"/>
                        <a:ea typeface="ＭＳ Ｐゴシック" pitchFamily="-101" charset="-128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sr-Latn-C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1" charset="0"/>
                          <a:ea typeface="ＭＳ Ｐゴシック" pitchFamily="-101" charset="-128"/>
                        </a:rPr>
                        <a:t>Koordinator</a:t>
                      </a:r>
                      <a:endParaRPr kumimoji="0" lang="fr-B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-101" charset="0"/>
                        <a:ea typeface="ＭＳ Ｐゴシック" pitchFamily="-101" charset="-128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sr-Latn-C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1" charset="0"/>
                          <a:ea typeface="ＭＳ Ｐゴシック" pitchFamily="-101" charset="-128"/>
                        </a:rPr>
                        <a:t>Partner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-101" charset="0"/>
                        <a:ea typeface="ＭＳ Ｐゴシック" pitchFamily="-101" charset="-128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kumimoji="0" lang="sr-Latn-C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1" charset="0"/>
                          <a:ea typeface="ＭＳ Ｐゴシック" pitchFamily="-101" charset="-128"/>
                        </a:rPr>
                        <a:t>Partner</a:t>
                      </a:r>
                      <a:r>
                        <a:rPr kumimoji="0" lang="sr-Cyrl-C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1" charset="0"/>
                          <a:ea typeface="ＭＳ Ｐゴシック" pitchFamily="-101" charset="-128"/>
                        </a:rPr>
                        <a:t>* </a:t>
                      </a:r>
                      <a:r>
                        <a:rPr kumimoji="0" lang="sr-Latn-C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-101" charset="0"/>
                          <a:ea typeface="ＭＳ Ｐゴシック" pitchFamily="-101" charset="-128"/>
                        </a:rPr>
                        <a:t>ukoliko učešće institucija iz Crne Gore daje dodatnu vrijednost projektu</a:t>
                      </a:r>
                      <a:endParaRPr kumimoji="0" lang="en-US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-101" charset="0"/>
                        <a:ea typeface="ＭＳ Ｐゴシック" pitchFamily="-101" charset="-128"/>
                      </a:endParaRPr>
                    </a:p>
                  </a:txBody>
                  <a:tcPr marL="84406" marR="844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itle 1"/>
          <p:cNvSpPr>
            <a:spLocks noGrp="1"/>
          </p:cNvSpPr>
          <p:nvPr>
            <p:ph type="title"/>
          </p:nvPr>
        </p:nvSpPr>
        <p:spPr>
          <a:xfrm>
            <a:off x="468313" y="1066800"/>
            <a:ext cx="7862887" cy="431800"/>
          </a:xfrm>
        </p:spPr>
        <p:txBody>
          <a:bodyPr>
            <a:normAutofit fontScale="90000"/>
          </a:bodyPr>
          <a:lstStyle/>
          <a:p>
            <a:r>
              <a:rPr lang="sr-Latn-RS" sz="2200" dirty="0" smtClean="0">
                <a:latin typeface="Verdana" pitchFamily="-101" charset="0"/>
                <a:ea typeface="ＭＳ Ｐゴシック" pitchFamily="-101" charset="-128"/>
              </a:rPr>
              <a:t>KLJUČNA AKTIVNOST</a:t>
            </a:r>
            <a:r>
              <a:rPr lang="en-US" sz="2200" dirty="0" smtClean="0">
                <a:latin typeface="Verdana" pitchFamily="-101" charset="0"/>
                <a:ea typeface="ＭＳ Ｐゴシック" pitchFamily="-101" charset="-128"/>
              </a:rPr>
              <a:t> </a:t>
            </a:r>
            <a:r>
              <a:rPr lang="fr-BE" sz="2200" dirty="0" smtClean="0">
                <a:latin typeface="Verdana" pitchFamily="-101" charset="0"/>
                <a:ea typeface="ＭＳ Ｐゴシック" pitchFamily="-101" charset="-128"/>
              </a:rPr>
              <a:t>1:</a:t>
            </a:r>
            <a:r>
              <a:rPr lang="en-US" sz="2200" dirty="0" smtClean="0">
                <a:latin typeface="Verdana" pitchFamily="-101" charset="0"/>
                <a:ea typeface="ＭＳ Ｐゴシック" pitchFamily="-101" charset="-128"/>
              </a:rPr>
              <a:t> </a:t>
            </a:r>
            <a:r>
              <a:rPr lang="sr-Latn-RS" sz="2200" dirty="0" smtClean="0">
                <a:latin typeface="Verdana" pitchFamily="-101" charset="0"/>
                <a:ea typeface="ＭＳ Ｐゴシック" pitchFamily="-101" charset="-128"/>
              </a:rPr>
              <a:t>MOBILNOST ZARAD STICANJA DIPLOME – ZAJEDNIČKE DIPLOME</a:t>
            </a:r>
            <a:endParaRPr lang="en-GB" sz="2200" dirty="0" smtClean="0">
              <a:latin typeface="Verdana" pitchFamily="-101" charset="0"/>
              <a:ea typeface="ＭＳ Ｐゴシック" pitchFamily="-101" charset="-128"/>
            </a:endParaRPr>
          </a:p>
        </p:txBody>
      </p:sp>
      <p:sp>
        <p:nvSpPr>
          <p:cNvPr id="24580" name="Content Placeholder 2"/>
          <p:cNvSpPr>
            <a:spLocks noGrp="1"/>
          </p:cNvSpPr>
          <p:nvPr>
            <p:ph idx="1"/>
          </p:nvPr>
        </p:nvSpPr>
        <p:spPr>
          <a:xfrm>
            <a:off x="0" y="1828801"/>
            <a:ext cx="9144000" cy="5029199"/>
          </a:xfrm>
        </p:spPr>
        <p:txBody>
          <a:bodyPr>
            <a:normAutofit/>
          </a:bodyPr>
          <a:lstStyle/>
          <a:p>
            <a:pPr marL="449263" indent="-449263">
              <a:buFont typeface="Wingdings" pitchFamily="-101" charset="2"/>
              <a:buChar char="ü"/>
            </a:pPr>
            <a:endParaRPr lang="fr-BE" sz="1600" dirty="0" smtClean="0">
              <a:latin typeface="Verdana" pitchFamily="-101" charset="0"/>
              <a:ea typeface="ＭＳ Ｐゴシック" pitchFamily="-101" charset="-128"/>
            </a:endParaRPr>
          </a:p>
          <a:p>
            <a:pPr marL="449263" indent="-449263">
              <a:buFont typeface="Wingdings" pitchFamily="-101" charset="2"/>
              <a:buChar char="ü"/>
            </a:pPr>
            <a:r>
              <a:rPr lang="sr-Latn-RS" sz="1600" b="1" dirty="0" smtClean="0">
                <a:solidFill>
                  <a:srgbClr val="FF0000"/>
                </a:solidFill>
                <a:latin typeface="Verdana" pitchFamily="-101" charset="0"/>
                <a:ea typeface="ＭＳ Ｐゴシック" pitchFamily="-101" charset="-128"/>
              </a:rPr>
              <a:t>ROK ZA PRIJAVLJIVANJE</a:t>
            </a:r>
            <a:r>
              <a:rPr lang="sr-Cyrl-CS" sz="1600" b="1" dirty="0" smtClean="0">
                <a:solidFill>
                  <a:srgbClr val="FF0000"/>
                </a:solidFill>
                <a:latin typeface="Verdana" pitchFamily="-101" charset="0"/>
                <a:ea typeface="ＭＳ Ｐゴシック" pitchFamily="-101" charset="-128"/>
              </a:rPr>
              <a:t> </a:t>
            </a:r>
            <a:r>
              <a:rPr lang="sr-Cyrl-CS" sz="1600" b="1" dirty="0" smtClean="0">
                <a:solidFill>
                  <a:srgbClr val="FF0000"/>
                </a:solidFill>
                <a:latin typeface="Verdana" pitchFamily="-101" charset="0"/>
                <a:ea typeface="ＭＳ Ｐゴシック" pitchFamily="-101" charset="-128"/>
              </a:rPr>
              <a:t>27.03.2014. </a:t>
            </a:r>
            <a:endParaRPr lang="fr-BE" sz="1600" b="1" dirty="0" smtClean="0">
              <a:solidFill>
                <a:srgbClr val="FF0000"/>
              </a:solidFill>
              <a:latin typeface="Verdana" pitchFamily="-101" charset="0"/>
              <a:ea typeface="ＭＳ Ｐゴシック" pitchFamily="-101" charset="-128"/>
            </a:endParaRPr>
          </a:p>
          <a:p>
            <a:pPr marL="449263" indent="-449263">
              <a:buClr>
                <a:srgbClr val="FFD624"/>
              </a:buClr>
            </a:pPr>
            <a:endParaRPr lang="sr-Cyrl-CS" sz="1600" dirty="0" smtClean="0">
              <a:latin typeface="Verdana" pitchFamily="-101" charset="0"/>
              <a:ea typeface="ＭＳ Ｐゴシック" pitchFamily="-101" charset="-128"/>
            </a:endParaRPr>
          </a:p>
          <a:p>
            <a:pPr marL="449263" indent="-449263">
              <a:buClr>
                <a:srgbClr val="FFD624"/>
              </a:buClr>
            </a:pPr>
            <a:r>
              <a:rPr lang="sr-Latn-RS" sz="1600" dirty="0" smtClean="0">
                <a:latin typeface="Verdana" pitchFamily="-101" charset="0"/>
                <a:ea typeface="ＭＳ Ｐゴシック" pitchFamily="-101" charset="-128"/>
              </a:rPr>
              <a:t>Nastavak Erasmus Mundus akcije 1</a:t>
            </a:r>
            <a:r>
              <a:rPr lang="fr-BE" sz="1600" dirty="0" smtClean="0">
                <a:latin typeface="Verdana" pitchFamily="-101" charset="0"/>
                <a:ea typeface="ＭＳ Ｐゴシック" pitchFamily="-101" charset="-128"/>
              </a:rPr>
              <a:t> </a:t>
            </a:r>
            <a:endParaRPr lang="en-US" sz="1600" dirty="0" smtClean="0">
              <a:latin typeface="Verdana" pitchFamily="-101" charset="0"/>
              <a:ea typeface="ＭＳ Ｐゴシック" pitchFamily="-101" charset="-128"/>
            </a:endParaRPr>
          </a:p>
          <a:p>
            <a:pPr marL="449263" indent="-449263">
              <a:buClr>
                <a:srgbClr val="FFD624"/>
              </a:buClr>
            </a:pPr>
            <a:endParaRPr lang="en-US" sz="1600" i="1" dirty="0" smtClean="0">
              <a:latin typeface="Verdana" pitchFamily="-101" charset="0"/>
              <a:ea typeface="ＭＳ Ｐゴシック" pitchFamily="-101" charset="-128"/>
            </a:endParaRPr>
          </a:p>
          <a:p>
            <a:pPr marL="449263" indent="-449263">
              <a:buClr>
                <a:srgbClr val="FFD624"/>
              </a:buClr>
              <a:buFont typeface="Wingdings" pitchFamily="-101" charset="2"/>
              <a:buChar char="ü"/>
            </a:pPr>
            <a:r>
              <a:rPr lang="sr-Latn-RS" sz="1600" dirty="0" smtClean="0">
                <a:latin typeface="Verdana" pitchFamily="-101" charset="0"/>
                <a:ea typeface="ＭＳ Ｐゴシック" pitchFamily="-101" charset="-128"/>
              </a:rPr>
              <a:t>Pristup</a:t>
            </a:r>
            <a:r>
              <a:rPr lang="en-US" sz="1600" dirty="0" smtClean="0">
                <a:latin typeface="Verdana" pitchFamily="-101" charset="0"/>
                <a:ea typeface="ＭＳ Ｐゴシック" pitchFamily="-101" charset="-128"/>
              </a:rPr>
              <a:t> </a:t>
            </a:r>
            <a:r>
              <a:rPr lang="en-US" sz="1600" dirty="0" smtClean="0">
                <a:latin typeface="Verdana" pitchFamily="-101" charset="0"/>
                <a:ea typeface="ＭＳ Ｐゴシック" pitchFamily="-101" charset="-128"/>
              </a:rPr>
              <a:t>„б</a:t>
            </a:r>
            <a:r>
              <a:rPr lang="fr-BE" sz="1600" dirty="0" err="1" smtClean="0">
                <a:latin typeface="Verdana" pitchFamily="-101" charset="0"/>
                <a:ea typeface="ＭＳ Ｐゴシック" pitchFamily="-101" charset="-128"/>
              </a:rPr>
              <a:t>ottom</a:t>
            </a:r>
            <a:r>
              <a:rPr lang="fr-BE" sz="1600" dirty="0" smtClean="0">
                <a:latin typeface="Verdana" pitchFamily="-101" charset="0"/>
                <a:ea typeface="ＭＳ Ｐゴシック" pitchFamily="-101" charset="-128"/>
              </a:rPr>
              <a:t> up</a:t>
            </a:r>
            <a:r>
              <a:rPr lang="ja-JP" altLang="en-US" sz="1600" smtClean="0">
                <a:latin typeface="Verdana" pitchFamily="-101" charset="0"/>
                <a:ea typeface="ＭＳ Ｐゴシック" pitchFamily="-101" charset="-128"/>
              </a:rPr>
              <a:t>“</a:t>
            </a:r>
            <a:r>
              <a:rPr lang="fr-BE" altLang="ja-JP" sz="1600" dirty="0" smtClean="0">
                <a:latin typeface="Verdana" pitchFamily="-101" charset="0"/>
                <a:ea typeface="ＭＳ Ｐゴシック" pitchFamily="-101" charset="-128"/>
              </a:rPr>
              <a:t>, </a:t>
            </a:r>
            <a:r>
              <a:rPr lang="sr-Latn-RS" altLang="ja-JP" sz="1600" dirty="0" smtClean="0">
                <a:latin typeface="Verdana" pitchFamily="-101" charset="0"/>
                <a:ea typeface="ＭＳ Ｐゴシック" pitchFamily="-101" charset="-128"/>
              </a:rPr>
              <a:t>bez ograničenja u pogledu oblasti/disciplina koje su obuhvaćene</a:t>
            </a:r>
            <a:endParaRPr lang="sr-Cyrl-CS" altLang="ja-JP" sz="1600" dirty="0" smtClean="0">
              <a:latin typeface="Verdana" pitchFamily="-101" charset="0"/>
              <a:ea typeface="ＭＳ Ｐゴシック" pitchFamily="-101" charset="-128"/>
            </a:endParaRPr>
          </a:p>
          <a:p>
            <a:pPr marL="449263" indent="-449263">
              <a:buClr>
                <a:srgbClr val="FFD624"/>
              </a:buClr>
              <a:buFont typeface="Georgia" pitchFamily="-101" charset="0"/>
              <a:buNone/>
            </a:pPr>
            <a:endParaRPr lang="fr-BE" altLang="ja-JP" sz="1600" dirty="0" smtClean="0">
              <a:latin typeface="Verdana" pitchFamily="-101" charset="0"/>
              <a:ea typeface="ＭＳ Ｐゴシック" pitchFamily="-101" charset="-128"/>
            </a:endParaRPr>
          </a:p>
          <a:p>
            <a:pPr marL="449263" indent="-449263">
              <a:buClr>
                <a:srgbClr val="FFD624"/>
              </a:buClr>
              <a:buFont typeface="Wingdings" pitchFamily="-101" charset="2"/>
              <a:buChar char="ü"/>
            </a:pPr>
            <a:r>
              <a:rPr lang="sr-Latn-RS" sz="1600" dirty="0" smtClean="0">
                <a:latin typeface="Verdana" pitchFamily="-101" charset="0"/>
                <a:ea typeface="ＭＳ Ｐゴシック" pitchFamily="-101" charset="-128"/>
              </a:rPr>
              <a:t>Očekivani broj studenata koji će dobiti stipendije u narednih 7 godina</a:t>
            </a:r>
            <a:r>
              <a:rPr lang="fr-BE" sz="1600" dirty="0" smtClean="0">
                <a:latin typeface="Verdana" pitchFamily="-101" charset="0"/>
                <a:ea typeface="ＭＳ Ｐゴシック" pitchFamily="-101" charset="-128"/>
              </a:rPr>
              <a:t>: 34,000</a:t>
            </a:r>
            <a:endParaRPr lang="sr-Cyrl-CS" sz="1600" dirty="0" smtClean="0">
              <a:latin typeface="Verdana" pitchFamily="-101" charset="0"/>
              <a:ea typeface="ＭＳ Ｐゴシック" pitchFamily="-101" charset="-128"/>
            </a:endParaRPr>
          </a:p>
          <a:p>
            <a:pPr marL="449263" indent="-449263">
              <a:buClr>
                <a:srgbClr val="FFD624"/>
              </a:buClr>
              <a:buFont typeface="Georgia" pitchFamily="-101" charset="0"/>
              <a:buNone/>
            </a:pPr>
            <a:r>
              <a:rPr lang="en-US" sz="1600" dirty="0" smtClean="0">
                <a:latin typeface="Verdana" pitchFamily="-101" charset="0"/>
                <a:ea typeface="ＭＳ Ｐゴシック" pitchFamily="-101" charset="-128"/>
              </a:rPr>
              <a:t> </a:t>
            </a:r>
            <a:endParaRPr lang="fr-BE" sz="1600" dirty="0" smtClean="0">
              <a:latin typeface="Verdana" pitchFamily="-101" charset="0"/>
              <a:ea typeface="ＭＳ Ｐゴシック" pitchFamily="-101" charset="-128"/>
            </a:endParaRPr>
          </a:p>
          <a:p>
            <a:pPr marL="449263" indent="-449263">
              <a:buClr>
                <a:srgbClr val="FFD624"/>
              </a:buClr>
              <a:buFont typeface="Wingdings" pitchFamily="-101" charset="2"/>
              <a:buChar char="ü"/>
            </a:pPr>
            <a:r>
              <a:rPr lang="sr-Latn-RS" sz="1600" dirty="0" smtClean="0">
                <a:latin typeface="Verdana" pitchFamily="-101" charset="0"/>
                <a:ea typeface="ＭＳ Ｐゴシック" pitchFamily="-101" charset="-128"/>
              </a:rPr>
              <a:t>Novi doktorski programi biće finansirani kroz program Marija Sklodovska Kiri u okviru programa Horizont </a:t>
            </a:r>
            <a:r>
              <a:rPr lang="sr-Cyrl-CS" sz="1600" dirty="0" smtClean="0">
                <a:latin typeface="Verdana" pitchFamily="-101" charset="0"/>
                <a:ea typeface="ＭＳ Ｐゴシック" pitchFamily="-101" charset="-128"/>
              </a:rPr>
              <a:t> </a:t>
            </a:r>
            <a:r>
              <a:rPr lang="sr-Cyrl-CS" sz="1600" dirty="0" smtClean="0">
                <a:latin typeface="Verdana" pitchFamily="-101" charset="0"/>
                <a:ea typeface="ＭＳ Ｐゴシック" pitchFamily="-101" charset="-128"/>
              </a:rPr>
              <a:t>2020</a:t>
            </a:r>
            <a:endParaRPr lang="en-GB" sz="1600" dirty="0" smtClean="0">
              <a:latin typeface="Verdana" pitchFamily="-101" charset="0"/>
              <a:ea typeface="ＭＳ Ｐゴシック" pitchFamily="-101" charset="-128"/>
            </a:endParaRPr>
          </a:p>
          <a:p>
            <a:pPr marL="449263" indent="-449263">
              <a:buClr>
                <a:srgbClr val="FFD624"/>
              </a:buClr>
              <a:buFont typeface="Wingdings" pitchFamily="-101" charset="2"/>
              <a:buChar char="ü"/>
            </a:pPr>
            <a:endParaRPr lang="fr-BE" sz="2000" dirty="0" smtClean="0">
              <a:latin typeface="Verdana" pitchFamily="-101" charset="0"/>
              <a:ea typeface="ＭＳ Ｐゴシック" pitchFamily="-101" charset="-128"/>
            </a:endParaRPr>
          </a:p>
          <a:p>
            <a:pPr marL="449263" indent="-449263">
              <a:buFont typeface="Wingdings" pitchFamily="-101" charset="2"/>
              <a:buChar char="ü"/>
            </a:pPr>
            <a:endParaRPr lang="fr-BE" sz="2000" dirty="0" smtClean="0">
              <a:latin typeface="Verdana" pitchFamily="-101" charset="0"/>
              <a:ea typeface="ＭＳ Ｐゴシック" pitchFamily="-101" charset="-128"/>
            </a:endParaRPr>
          </a:p>
          <a:p>
            <a:pPr marL="449263" indent="-449263"/>
            <a:endParaRPr lang="en-GB" sz="2000" dirty="0" smtClean="0">
              <a:latin typeface="Verdana" pitchFamily="-101" charset="0"/>
              <a:ea typeface="ＭＳ Ｐゴシック" pitchFamily="-101" charset="-128"/>
            </a:endParaRPr>
          </a:p>
        </p:txBody>
      </p:sp>
      <p:sp>
        <p:nvSpPr>
          <p:cNvPr id="2457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603625-9DE4-41F0-8CB4-7C38E1950293}" type="slidenum">
              <a:rPr lang="sr-Latn-CS"/>
              <a:pPr/>
              <a:t>7</a:t>
            </a:fld>
            <a:endParaRPr lang="sr-Latn-C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itle 1"/>
          <p:cNvSpPr>
            <a:spLocks noGrp="1"/>
          </p:cNvSpPr>
          <p:nvPr>
            <p:ph type="title"/>
          </p:nvPr>
        </p:nvSpPr>
        <p:spPr>
          <a:xfrm>
            <a:off x="152400" y="1066800"/>
            <a:ext cx="8991600" cy="508000"/>
          </a:xfrm>
        </p:spPr>
        <p:txBody>
          <a:bodyPr>
            <a:normAutofit/>
          </a:bodyPr>
          <a:lstStyle/>
          <a:p>
            <a:r>
              <a:rPr lang="sr-Latn-RS" sz="2200" dirty="0" smtClean="0">
                <a:latin typeface="Verdana" pitchFamily="-101" charset="0"/>
                <a:ea typeface="ＭＳ Ｐゴシック" pitchFamily="-101" charset="-128"/>
              </a:rPr>
              <a:t>KLJUČNA AKTIVNOST </a:t>
            </a:r>
            <a:r>
              <a:rPr lang="fr-BE" sz="2200" dirty="0" smtClean="0">
                <a:latin typeface="Verdana" pitchFamily="-101" charset="0"/>
                <a:ea typeface="ＭＳ Ｐゴシック" pitchFamily="-101" charset="-128"/>
              </a:rPr>
              <a:t>2</a:t>
            </a:r>
            <a:r>
              <a:rPr lang="fr-BE" sz="2200" dirty="0" smtClean="0">
                <a:latin typeface="Verdana" pitchFamily="-101" charset="0"/>
                <a:ea typeface="ＭＳ Ｐゴシック" pitchFamily="-101" charset="-128"/>
              </a:rPr>
              <a:t>: </a:t>
            </a:r>
            <a:r>
              <a:rPr lang="sr-Latn-RS" sz="2200" dirty="0" smtClean="0">
                <a:latin typeface="Verdana" pitchFamily="-101" charset="0"/>
                <a:ea typeface="ＭＳ Ｐゴシック" pitchFamily="-101" charset="-128"/>
              </a:rPr>
              <a:t>IZGRADNJA KAPACITETA</a:t>
            </a:r>
            <a:r>
              <a:rPr lang="fr-BE" sz="2200" dirty="0" smtClean="0">
                <a:latin typeface="Verdana" pitchFamily="-101" charset="0"/>
                <a:ea typeface="ＭＳ Ｐゴシック" pitchFamily="-101" charset="-128"/>
              </a:rPr>
              <a:t>(1</a:t>
            </a:r>
            <a:r>
              <a:rPr lang="fr-BE" sz="2200" dirty="0" smtClean="0">
                <a:latin typeface="Verdana" pitchFamily="-101" charset="0"/>
                <a:ea typeface="ＭＳ Ｐゴシック" pitchFamily="-101" charset="-128"/>
              </a:rPr>
              <a:t>)</a:t>
            </a:r>
            <a:endParaRPr lang="en-GB" sz="2200" dirty="0" smtClean="0">
              <a:latin typeface="Verdana" pitchFamily="-101" charset="0"/>
              <a:ea typeface="ＭＳ Ｐゴシック" pitchFamily="-101" charset="-128"/>
            </a:endParaRPr>
          </a:p>
        </p:txBody>
      </p:sp>
      <p:sp>
        <p:nvSpPr>
          <p:cNvPr id="25604" name="Content Placeholder 2"/>
          <p:cNvSpPr>
            <a:spLocks noGrp="1"/>
          </p:cNvSpPr>
          <p:nvPr>
            <p:ph idx="1"/>
          </p:nvPr>
        </p:nvSpPr>
        <p:spPr>
          <a:xfrm>
            <a:off x="179388" y="2019300"/>
            <a:ext cx="6913562" cy="3705225"/>
          </a:xfrm>
        </p:spPr>
        <p:txBody>
          <a:bodyPr/>
          <a:lstStyle/>
          <a:p>
            <a:endParaRPr lang="en-GB" sz="1600" u="sng" dirty="0" smtClean="0">
              <a:latin typeface="Verdana" pitchFamily="-101" charset="0"/>
              <a:ea typeface="ＭＳ Ｐゴシック" pitchFamily="-101" charset="-128"/>
            </a:endParaRPr>
          </a:p>
          <a:p>
            <a:r>
              <a:rPr lang="en-GB" sz="2000" u="sng" dirty="0" smtClean="0">
                <a:latin typeface="Verdana" pitchFamily="-101" charset="0"/>
                <a:ea typeface="ＭＳ Ｐゴシック" pitchFamily="-101" charset="-128"/>
              </a:rPr>
              <a:t>2</a:t>
            </a:r>
            <a:r>
              <a:rPr lang="sr-Latn-RS" sz="2000" u="sng" dirty="0" smtClean="0">
                <a:latin typeface="Verdana" pitchFamily="-101" charset="0"/>
                <a:ea typeface="ＭＳ Ｐゴシック" pitchFamily="-101" charset="-128"/>
              </a:rPr>
              <a:t> vrste projekata sa zemljama iz EU</a:t>
            </a:r>
            <a:endParaRPr lang="en-US" sz="2000" u="sng" dirty="0" smtClean="0">
              <a:latin typeface="Verdana" pitchFamily="-101" charset="0"/>
              <a:ea typeface="ＭＳ Ｐゴシック" pitchFamily="-101" charset="-128"/>
            </a:endParaRPr>
          </a:p>
          <a:p>
            <a:endParaRPr lang="en-GB" sz="2000" u="sng" dirty="0" smtClean="0">
              <a:latin typeface="Verdana" pitchFamily="-101" charset="0"/>
              <a:ea typeface="ＭＳ Ｐゴシック" pitchFamily="-101" charset="-128"/>
            </a:endParaRPr>
          </a:p>
          <a:p>
            <a:pPr>
              <a:buFont typeface="Georgia" pitchFamily="-101" charset="0"/>
              <a:buNone/>
            </a:pPr>
            <a:r>
              <a:rPr lang="sr-Cyrl-CS" sz="2000" dirty="0" smtClean="0">
                <a:latin typeface="Verdana" pitchFamily="-101" charset="0"/>
                <a:ea typeface="ＭＳ Ｐゴシック" pitchFamily="-101" charset="-128"/>
              </a:rPr>
              <a:t>   </a:t>
            </a:r>
            <a:r>
              <a:rPr lang="sr-Latn-RS" sz="2000" dirty="0" smtClean="0">
                <a:latin typeface="Verdana" pitchFamily="-101" charset="0"/>
                <a:ea typeface="ＭＳ Ｐゴシック" pitchFamily="-101" charset="-128"/>
              </a:rPr>
              <a:t>Zajednički projekti</a:t>
            </a:r>
            <a:r>
              <a:rPr lang="fr-BE" sz="2000" b="1" dirty="0" smtClean="0">
                <a:latin typeface="Verdana" pitchFamily="-101" charset="0"/>
                <a:ea typeface="ＭＳ Ｐゴシック" pitchFamily="-101" charset="-128"/>
              </a:rPr>
              <a:t>:</a:t>
            </a:r>
            <a:r>
              <a:rPr lang="fr-BE" sz="2000" dirty="0" smtClean="0">
                <a:latin typeface="Verdana" pitchFamily="-101" charset="0"/>
                <a:ea typeface="ＭＳ Ｐゴシック" pitchFamily="-101" charset="-128"/>
              </a:rPr>
              <a:t> </a:t>
            </a:r>
            <a:r>
              <a:rPr lang="sr-Latn-RS" sz="2000" dirty="0" smtClean="0">
                <a:latin typeface="Verdana" pitchFamily="-101" charset="0"/>
                <a:ea typeface="ＭＳ Ｐゴシック" pitchFamily="-101" charset="-128"/>
              </a:rPr>
              <a:t>novi kurikulumi, nova metodologija rada, osiguranje kvaliteta, upravljanje institucijama, unapfređenje reformi u oblasti visokog obrazovanja</a:t>
            </a:r>
            <a:endParaRPr lang="fr-BE" sz="2000" dirty="0" smtClean="0">
              <a:latin typeface="Verdana" pitchFamily="-101" charset="0"/>
              <a:ea typeface="ＭＳ Ｐゴシック" pitchFamily="-101" charset="-128"/>
            </a:endParaRPr>
          </a:p>
          <a:p>
            <a:endParaRPr lang="en-GB" sz="1600" dirty="0" smtClean="0">
              <a:latin typeface="Verdana" pitchFamily="-101" charset="0"/>
              <a:ea typeface="ＭＳ Ｐゴシック" pitchFamily="-101" charset="-128"/>
            </a:endParaRPr>
          </a:p>
          <a:p>
            <a:endParaRPr lang="en-GB" sz="1600" dirty="0" smtClean="0">
              <a:latin typeface="Verdana" pitchFamily="-101" charset="0"/>
              <a:ea typeface="ＭＳ Ｐゴシック" pitchFamily="-101" charset="-128"/>
            </a:endParaRPr>
          </a:p>
        </p:txBody>
      </p:sp>
      <p:sp>
        <p:nvSpPr>
          <p:cNvPr id="2560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4CC986-5903-4E33-9115-3D3CDAFA7C18}" type="slidenum">
              <a:rPr lang="sr-Latn-CS"/>
              <a:pPr/>
              <a:t>8</a:t>
            </a:fld>
            <a:endParaRPr lang="sr-Latn-CS"/>
          </a:p>
        </p:txBody>
      </p:sp>
      <p:pic>
        <p:nvPicPr>
          <p:cNvPr id="25605" name="Picture 6" descr="H:\Claire\Capacity buildin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4419600"/>
            <a:ext cx="3078163" cy="17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6" name="Picture 5" descr="EU flag-Erasmus+_vect_POS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867400"/>
            <a:ext cx="347186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7" name="TextBox 6"/>
          <p:cNvSpPr txBox="1">
            <a:spLocks noChangeArrowheads="1"/>
          </p:cNvSpPr>
          <p:nvPr/>
        </p:nvSpPr>
        <p:spPr bwMode="auto">
          <a:xfrm>
            <a:off x="685800" y="1676400"/>
            <a:ext cx="470667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</a:t>
            </a:r>
            <a:r>
              <a:rPr lang="sr-Latn-RS" b="1" dirty="0" smtClean="0">
                <a:solidFill>
                  <a:srgbClr val="FF0000"/>
                </a:solidFill>
              </a:rPr>
              <a:t>čekuje se otvaranje konkursa na jesen 2014.</a:t>
            </a:r>
            <a:endParaRPr lang="en-US" b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itle 1"/>
          <p:cNvSpPr>
            <a:spLocks noGrp="1"/>
          </p:cNvSpPr>
          <p:nvPr>
            <p:ph type="title"/>
          </p:nvPr>
        </p:nvSpPr>
        <p:spPr>
          <a:xfrm>
            <a:off x="468313" y="1143000"/>
            <a:ext cx="8229600" cy="935038"/>
          </a:xfrm>
        </p:spPr>
        <p:txBody>
          <a:bodyPr/>
          <a:lstStyle/>
          <a:p>
            <a:r>
              <a:rPr lang="sr-Latn-RS" sz="2000" dirty="0" smtClean="0">
                <a:latin typeface="Verdana" pitchFamily="-101" charset="0"/>
                <a:ea typeface="ＭＳ Ｐゴシック" pitchFamily="-101" charset="-128"/>
              </a:rPr>
              <a:t>KLJUČNA AKTIVNOST </a:t>
            </a:r>
            <a:r>
              <a:rPr lang="fr-BE" sz="2000" dirty="0" smtClean="0">
                <a:latin typeface="Verdana" pitchFamily="-101" charset="0"/>
                <a:ea typeface="ＭＳ Ｐゴシック" pitchFamily="-101" charset="-128"/>
              </a:rPr>
              <a:t>2: </a:t>
            </a:r>
            <a:r>
              <a:rPr lang="sr-Latn-RS" sz="2000" dirty="0" smtClean="0">
                <a:latin typeface="Verdana" pitchFamily="-101" charset="0"/>
                <a:ea typeface="ＭＳ Ｐゴシック" pitchFamily="-101" charset="-128"/>
              </a:rPr>
              <a:t>IZGRADNJA KAPACITETA</a:t>
            </a:r>
            <a:r>
              <a:rPr lang="fr-BE" sz="2000" dirty="0" smtClean="0">
                <a:latin typeface="Verdana" pitchFamily="-101" charset="0"/>
                <a:ea typeface="ＭＳ Ｐゴシック" pitchFamily="-101" charset="-128"/>
              </a:rPr>
              <a:t>(</a:t>
            </a:r>
            <a:r>
              <a:rPr lang="sr-Latn-RS" sz="2000" dirty="0" smtClean="0">
                <a:latin typeface="Verdana" pitchFamily="-101" charset="0"/>
                <a:ea typeface="ＭＳ Ｐゴシック" pitchFamily="-101" charset="-128"/>
              </a:rPr>
              <a:t>2</a:t>
            </a:r>
            <a:r>
              <a:rPr lang="fr-BE" sz="2000" dirty="0" smtClean="0">
                <a:latin typeface="Verdana" pitchFamily="-101" charset="0"/>
                <a:ea typeface="ＭＳ Ｐゴシック" pitchFamily="-101" charset="-128"/>
              </a:rPr>
              <a:t>)</a:t>
            </a:r>
            <a:endParaRPr lang="en-GB" sz="2000" dirty="0" smtClean="0">
              <a:latin typeface="Verdana" pitchFamily="-101" charset="0"/>
              <a:ea typeface="ＭＳ Ｐゴシック" pitchFamily="-101" charset="-128"/>
            </a:endParaRPr>
          </a:p>
        </p:txBody>
      </p:sp>
      <p:sp>
        <p:nvSpPr>
          <p:cNvPr id="26628" name="Content Placeholder 2"/>
          <p:cNvSpPr>
            <a:spLocks noGrp="1"/>
          </p:cNvSpPr>
          <p:nvPr>
            <p:ph idx="1"/>
          </p:nvPr>
        </p:nvSpPr>
        <p:spPr>
          <a:xfrm>
            <a:off x="457200" y="2532063"/>
            <a:ext cx="8229600" cy="3417887"/>
          </a:xfrm>
        </p:spPr>
        <p:txBody>
          <a:bodyPr>
            <a:normAutofit/>
          </a:bodyPr>
          <a:lstStyle/>
          <a:p>
            <a:pPr indent="0">
              <a:buFont typeface="Georgia" pitchFamily="-101" charset="0"/>
              <a:buNone/>
            </a:pPr>
            <a:r>
              <a:rPr lang="sr-Latn-RS" sz="2000" b="1" dirty="0" smtClean="0">
                <a:latin typeface="Verdana" pitchFamily="-101" charset="0"/>
                <a:ea typeface="ＭＳ Ｐゴシック" pitchFamily="-101" charset="-128"/>
              </a:rPr>
              <a:t>Strukturni projekti</a:t>
            </a:r>
            <a:r>
              <a:rPr lang="fr-BE" sz="2000" dirty="0" smtClean="0">
                <a:latin typeface="Verdana" pitchFamily="-101" charset="0"/>
                <a:ea typeface="ＭＳ Ｐゴシック" pitchFamily="-101" charset="-128"/>
              </a:rPr>
              <a:t>: </a:t>
            </a:r>
            <a:r>
              <a:rPr lang="sr-Latn-RS" sz="2000" dirty="0" smtClean="0">
                <a:latin typeface="Verdana" pitchFamily="-101" charset="0"/>
                <a:ea typeface="ＭＳ Ｐゴシック" pitchFamily="-101" charset="-128"/>
              </a:rPr>
              <a:t>Reforme na nacionalnom nivou uz podršku ministarstava i drugih nadležnih institucija u partnerskim zemljama (modernizacija polotika u oblasti obrazovanja, upravljanje sistemom visokog obrazovanja...)</a:t>
            </a:r>
            <a:endParaRPr lang="fr-BE" sz="2000" dirty="0" smtClean="0">
              <a:latin typeface="Verdana" pitchFamily="-101" charset="0"/>
              <a:ea typeface="ＭＳ Ｐゴシック" pitchFamily="-101" charset="-128"/>
            </a:endParaRPr>
          </a:p>
          <a:p>
            <a:pPr indent="0"/>
            <a:endParaRPr lang="fr-BE" sz="2000" dirty="0" smtClean="0">
              <a:latin typeface="Verdana" pitchFamily="-101" charset="0"/>
              <a:ea typeface="ＭＳ Ｐゴシック" pitchFamily="-101" charset="-128"/>
            </a:endParaRPr>
          </a:p>
          <a:p>
            <a:pPr indent="0">
              <a:buFont typeface="Georgia" pitchFamily="-101" charset="0"/>
              <a:buNone/>
            </a:pPr>
            <a:r>
              <a:rPr lang="fr-BE" sz="2000" b="1" dirty="0" smtClean="0">
                <a:latin typeface="Verdana" pitchFamily="-101" charset="0"/>
                <a:ea typeface="ＭＳ Ｐゴシック" pitchFamily="-101" charset="-128"/>
              </a:rPr>
              <a:t>+ </a:t>
            </a:r>
            <a:r>
              <a:rPr lang="sr-Latn-RS" sz="2000" b="1" dirty="0" smtClean="0">
                <a:latin typeface="Verdana" pitchFamily="-101" charset="0"/>
                <a:ea typeface="ＭＳ Ｐゴシック" pitchFamily="-101" charset="-128"/>
              </a:rPr>
              <a:t>Dodatna komponenta mobilnosti za određene partnerske zemlje: razmjena studenata i nastavnika sa zemljama EU, a u skladu s ciljevima projekata</a:t>
            </a:r>
            <a:endParaRPr lang="en-GB" dirty="0" smtClean="0">
              <a:latin typeface="Verdana" pitchFamily="-101" charset="0"/>
              <a:ea typeface="ＭＳ Ｐゴシック" pitchFamily="-101" charset="-128"/>
            </a:endParaRPr>
          </a:p>
        </p:txBody>
      </p:sp>
      <p:sp>
        <p:nvSpPr>
          <p:cNvPr id="2662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FCD48B4-CDCA-4E2F-8CAC-405F8FE8FBFC}" type="slidenum">
              <a:rPr lang="sr-Latn-CS"/>
              <a:pPr/>
              <a:t>9</a:t>
            </a:fld>
            <a:endParaRPr lang="sr-Latn-CS"/>
          </a:p>
        </p:txBody>
      </p:sp>
      <p:pic>
        <p:nvPicPr>
          <p:cNvPr id="26629" name="Picture 4" descr="EU flag-Erasmus+_vect_PO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867400"/>
            <a:ext cx="347186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0" name="TextBox 5"/>
          <p:cNvSpPr txBox="1">
            <a:spLocks noChangeArrowheads="1"/>
          </p:cNvSpPr>
          <p:nvPr/>
        </p:nvSpPr>
        <p:spPr bwMode="auto">
          <a:xfrm>
            <a:off x="685800" y="1905000"/>
            <a:ext cx="7620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</a:t>
            </a:r>
            <a:r>
              <a:rPr lang="sr-Latn-RS" b="1" dirty="0" smtClean="0">
                <a:solidFill>
                  <a:srgbClr val="FF0000"/>
                </a:solidFill>
              </a:rPr>
              <a:t>čekuje se otvaranje konkursa na jesen </a:t>
            </a:r>
            <a:r>
              <a:rPr lang="sr-Latn-RS" b="1" dirty="0" smtClean="0">
                <a:solidFill>
                  <a:srgbClr val="FF0000"/>
                </a:solidFill>
              </a:rPr>
              <a:t>2014.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90</TotalTime>
  <Words>557</Words>
  <Application>Microsoft Office PowerPoint</Application>
  <PresentationFormat>On-screen Show (4:3)</PresentationFormat>
  <Paragraphs>151</Paragraphs>
  <Slides>13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Trek</vt:lpstr>
      <vt:lpstr>E R A S M U S  +</vt:lpstr>
      <vt:lpstr> - Struktura novog programa Erasmus +   - učešće ustanova visokog obrazovanja u Erasmus + programu   - otvoreni konkursi   - konkursi u najavi</vt:lpstr>
      <vt:lpstr>Slide 3</vt:lpstr>
      <vt:lpstr>Erasmus+ opportunities for  international higher education cooperation</vt:lpstr>
      <vt:lpstr>Ko može da učestvuje</vt:lpstr>
      <vt:lpstr>Na koji način mogu da učestvuju institucije visokog obrazovanja</vt:lpstr>
      <vt:lpstr>KLJUČNA AKTIVNOST 1: MOBILNOST ZARAD STICANJA DIPLOME – ZAJEDNIČKE DIPLOME</vt:lpstr>
      <vt:lpstr>KLJUČNA AKTIVNOST 2: IZGRADNJA KAPACITETA(1)</vt:lpstr>
      <vt:lpstr>KLJUČNA AKTIVNOST 2: IZGRADNJA KAPACITETA(2)</vt:lpstr>
      <vt:lpstr>Slide 10</vt:lpstr>
      <vt:lpstr> NOVA EACEA  PRAVILA ZA UČESNIKE PROGRAMA 2014-2020</vt:lpstr>
      <vt:lpstr>PORTAL ZA UČESNIKE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 R A S M U S  +</dc:title>
  <dc:creator/>
  <cp:lastModifiedBy>TempusCG</cp:lastModifiedBy>
  <cp:revision>11</cp:revision>
  <dcterms:created xsi:type="dcterms:W3CDTF">2006-08-16T00:00:00Z</dcterms:created>
  <dcterms:modified xsi:type="dcterms:W3CDTF">2014-02-27T21:50:42Z</dcterms:modified>
</cp:coreProperties>
</file>