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5" r:id="rId2"/>
  </p:sldMasterIdLst>
  <p:notesMasterIdLst>
    <p:notesMasterId r:id="rId16"/>
  </p:notesMasterIdLst>
  <p:handoutMasterIdLst>
    <p:handoutMasterId r:id="rId17"/>
  </p:handoutMasterIdLst>
  <p:sldIdLst>
    <p:sldId id="256" r:id="rId3"/>
    <p:sldId id="269" r:id="rId4"/>
    <p:sldId id="257" r:id="rId5"/>
    <p:sldId id="270" r:id="rId6"/>
    <p:sldId id="271" r:id="rId7"/>
    <p:sldId id="272" r:id="rId8"/>
    <p:sldId id="273" r:id="rId9"/>
    <p:sldId id="274" r:id="rId10"/>
    <p:sldId id="275" r:id="rId11"/>
    <p:sldId id="276" r:id="rId12"/>
    <p:sldId id="277" r:id="rId13"/>
    <p:sldId id="280"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69" autoAdjust="0"/>
    <p:restoredTop sz="99642" autoAdjust="0"/>
  </p:normalViewPr>
  <p:slideViewPr>
    <p:cSldViewPr snapToGrid="0" showGuides="1">
      <p:cViewPr>
        <p:scale>
          <a:sx n="74" d="100"/>
          <a:sy n="74" d="100"/>
        </p:scale>
        <p:origin x="324" y="-48"/>
      </p:cViewPr>
      <p:guideLst>
        <p:guide orient="horz" pos="2160"/>
        <p:guide pos="3840"/>
      </p:guideLst>
    </p:cSldViewPr>
  </p:slideViewPr>
  <p:notesTextViewPr>
    <p:cViewPr>
      <p:scale>
        <a:sx n="1" d="1"/>
        <a:sy n="1" d="1"/>
      </p:scale>
      <p:origin x="0" y="0"/>
    </p:cViewPr>
  </p:notesTextViewPr>
  <p:notesViewPr>
    <p:cSldViewPr snapToGrid="0" showGuides="1">
      <p:cViewPr varScale="1">
        <p:scale>
          <a:sx n="51" d="100"/>
          <a:sy n="51" d="100"/>
        </p:scale>
        <p:origin x="2352" y="5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C18FBF-3FF5-4C16-97CF-AF03740D7AB6}" type="doc">
      <dgm:prSet loTypeId="urn:microsoft.com/office/officeart/2005/8/layout/hList9" loCatId="list" qsTypeId="urn:microsoft.com/office/officeart/2005/8/quickstyle/simple4" qsCatId="simple" csTypeId="urn:microsoft.com/office/officeart/2005/8/colors/accent1_2" csCatId="accent1" phldr="1"/>
      <dgm:spPr/>
      <dgm:t>
        <a:bodyPr/>
        <a:lstStyle/>
        <a:p>
          <a:endParaRPr lang="en-US"/>
        </a:p>
      </dgm:t>
    </dgm:pt>
    <dgm:pt modelId="{B4F1B46E-22B2-4721-950C-8704487586DC}">
      <dgm:prSet phldrT="[Text]" custT="1"/>
      <dgm:spPr/>
      <dgm:t>
        <a:bodyPr/>
        <a:lstStyle/>
        <a:p>
          <a:r>
            <a:rPr lang="sl-SI" sz="1800" smtClean="0"/>
            <a:t>Rok za prijavu</a:t>
          </a:r>
          <a:endParaRPr lang="en-US" sz="1800" dirty="0"/>
        </a:p>
      </dgm:t>
    </dgm:pt>
    <dgm:pt modelId="{E8A66543-CC4D-4785-A93E-5B125E09F826}" type="parTrans" cxnId="{2C8317B2-2EBB-4589-86EA-C77B3B6E81AA}">
      <dgm:prSet/>
      <dgm:spPr/>
      <dgm:t>
        <a:bodyPr/>
        <a:lstStyle/>
        <a:p>
          <a:endParaRPr lang="en-US"/>
        </a:p>
      </dgm:t>
    </dgm:pt>
    <dgm:pt modelId="{A7E2530A-34E2-4E9F-BC78-8920BA140C41}" type="sibTrans" cxnId="{2C8317B2-2EBB-4589-86EA-C77B3B6E81AA}">
      <dgm:prSet/>
      <dgm:spPr/>
      <dgm:t>
        <a:bodyPr/>
        <a:lstStyle/>
        <a:p>
          <a:endParaRPr lang="en-US"/>
        </a:p>
      </dgm:t>
    </dgm:pt>
    <dgm:pt modelId="{9D72CDD3-5859-43DB-BD75-0C3C30E3DE62}">
      <dgm:prSet phldrT="[Text]" custT="1"/>
      <dgm:spPr/>
      <dgm:t>
        <a:bodyPr/>
        <a:lstStyle/>
        <a:p>
          <a:r>
            <a:rPr lang="sl-SI" sz="1600" b="0" u="sng" dirty="0" smtClean="0">
              <a:solidFill>
                <a:srgbClr val="FF0000"/>
              </a:solidFill>
            </a:rPr>
            <a:t>Prvi poziv za projekte</a:t>
          </a:r>
        </a:p>
        <a:p>
          <a:endParaRPr lang="sl-SI" sz="1600" b="1" dirty="0" smtClean="0">
            <a:solidFill>
              <a:srgbClr val="FF0000"/>
            </a:solidFill>
          </a:endParaRPr>
        </a:p>
        <a:p>
          <a:r>
            <a:rPr lang="sl-SI" sz="1600" b="1" dirty="0" smtClean="0">
              <a:solidFill>
                <a:srgbClr val="FF0000"/>
              </a:solidFill>
            </a:rPr>
            <a:t>27. mart 2014. u 12 časova </a:t>
          </a:r>
          <a:endParaRPr lang="en-US" sz="1600" b="1" dirty="0">
            <a:solidFill>
              <a:srgbClr val="FF0000"/>
            </a:solidFill>
          </a:endParaRPr>
        </a:p>
      </dgm:t>
    </dgm:pt>
    <dgm:pt modelId="{1D5B1F83-33A7-4298-BC11-2B1252AFAEA5}" type="parTrans" cxnId="{DDB5AD9A-40B0-48EF-AF2C-8CCDA330F7FE}">
      <dgm:prSet/>
      <dgm:spPr/>
      <dgm:t>
        <a:bodyPr/>
        <a:lstStyle/>
        <a:p>
          <a:endParaRPr lang="en-US"/>
        </a:p>
      </dgm:t>
    </dgm:pt>
    <dgm:pt modelId="{15E25BD4-1EBF-43C2-8885-DBF66B8429E1}" type="sibTrans" cxnId="{DDB5AD9A-40B0-48EF-AF2C-8CCDA330F7FE}">
      <dgm:prSet/>
      <dgm:spPr/>
      <dgm:t>
        <a:bodyPr/>
        <a:lstStyle/>
        <a:p>
          <a:endParaRPr lang="en-US"/>
        </a:p>
      </dgm:t>
    </dgm:pt>
    <dgm:pt modelId="{F2881FB1-6580-4F21-A283-BFAA6F91D5D2}">
      <dgm:prSet phldrT="[Text]" custT="1"/>
      <dgm:spPr/>
      <dgm:t>
        <a:bodyPr/>
        <a:lstStyle/>
        <a:p>
          <a:r>
            <a:rPr lang="sl-SI" sz="1600" smtClean="0"/>
            <a:t>Odabir</a:t>
          </a:r>
          <a:endParaRPr lang="en-US" sz="1600" dirty="0"/>
        </a:p>
      </dgm:t>
    </dgm:pt>
    <dgm:pt modelId="{2D960FDD-BADA-480D-9043-497C56588AD3}" type="parTrans" cxnId="{4A31D641-1B5D-46D3-B685-0C4DC6EFE71B}">
      <dgm:prSet/>
      <dgm:spPr/>
      <dgm:t>
        <a:bodyPr/>
        <a:lstStyle/>
        <a:p>
          <a:endParaRPr lang="en-US"/>
        </a:p>
      </dgm:t>
    </dgm:pt>
    <dgm:pt modelId="{A5ABDC17-7AB5-4F0E-992A-F9343F5D74EB}" type="sibTrans" cxnId="{4A31D641-1B5D-46D3-B685-0C4DC6EFE71B}">
      <dgm:prSet/>
      <dgm:spPr/>
      <dgm:t>
        <a:bodyPr/>
        <a:lstStyle/>
        <a:p>
          <a:endParaRPr lang="en-US"/>
        </a:p>
      </dgm:t>
    </dgm:pt>
    <dgm:pt modelId="{D5197DDB-D5D2-499F-B255-CF7BB5AE2B43}">
      <dgm:prSet phldrT="[Text]" custT="1"/>
      <dgm:spPr/>
      <dgm:t>
        <a:bodyPr/>
        <a:lstStyle/>
        <a:p>
          <a:r>
            <a:rPr lang="sl-SI" sz="1600" smtClean="0"/>
            <a:t>Odluka krajem drugog kvartala 2014</a:t>
          </a:r>
          <a:r>
            <a:rPr lang="sl-SI" sz="1400" smtClean="0"/>
            <a:t>.</a:t>
          </a:r>
          <a:endParaRPr lang="en-US" sz="1400" dirty="0"/>
        </a:p>
      </dgm:t>
    </dgm:pt>
    <dgm:pt modelId="{B14A4DC9-F40A-4867-ADB8-4BA8A1F83766}" type="parTrans" cxnId="{3204ED53-15A0-4643-A582-021A785F1BA2}">
      <dgm:prSet/>
      <dgm:spPr/>
      <dgm:t>
        <a:bodyPr/>
        <a:lstStyle/>
        <a:p>
          <a:endParaRPr lang="en-US"/>
        </a:p>
      </dgm:t>
    </dgm:pt>
    <dgm:pt modelId="{29F2454A-2FA8-4B3A-AC63-4A0B9FD04A75}" type="sibTrans" cxnId="{3204ED53-15A0-4643-A582-021A785F1BA2}">
      <dgm:prSet/>
      <dgm:spPr/>
      <dgm:t>
        <a:bodyPr/>
        <a:lstStyle/>
        <a:p>
          <a:endParaRPr lang="en-US"/>
        </a:p>
      </dgm:t>
    </dgm:pt>
    <dgm:pt modelId="{6352CA33-6755-44BE-808F-400DA4CF80A7}">
      <dgm:prSet phldrT="[Text]" custT="1"/>
      <dgm:spPr/>
      <dgm:t>
        <a:bodyPr/>
        <a:lstStyle/>
        <a:p>
          <a:r>
            <a:rPr lang="sl-SI" sz="1050" smtClean="0"/>
            <a:t>Akademska 2014/2015</a:t>
          </a:r>
          <a:endParaRPr lang="en-US" sz="1050" dirty="0"/>
        </a:p>
      </dgm:t>
    </dgm:pt>
    <dgm:pt modelId="{AEB59203-63BA-4A96-BADC-40BAEBD9AA40}" type="parTrans" cxnId="{82BAE5DD-3A79-4870-9019-1254385E0650}">
      <dgm:prSet/>
      <dgm:spPr/>
      <dgm:t>
        <a:bodyPr/>
        <a:lstStyle/>
        <a:p>
          <a:endParaRPr lang="en-US"/>
        </a:p>
      </dgm:t>
    </dgm:pt>
    <dgm:pt modelId="{AAB4CF73-4B9B-4AA0-9074-16C2D2AE00A1}" type="sibTrans" cxnId="{82BAE5DD-3A79-4870-9019-1254385E0650}">
      <dgm:prSet/>
      <dgm:spPr/>
      <dgm:t>
        <a:bodyPr/>
        <a:lstStyle/>
        <a:p>
          <a:endParaRPr lang="en-US"/>
        </a:p>
      </dgm:t>
    </dgm:pt>
    <dgm:pt modelId="{9614A323-64B1-4077-A841-022051EC749A}">
      <dgm:prSet phldrT="[Text]" custT="1"/>
      <dgm:spPr/>
      <dgm:t>
        <a:bodyPr/>
        <a:lstStyle/>
        <a:p>
          <a:r>
            <a:rPr lang="sl-SI" sz="1600" b="1" dirty="0" smtClean="0">
              <a:solidFill>
                <a:srgbClr val="FF0000"/>
              </a:solidFill>
            </a:rPr>
            <a:t>Počinju između 01. avgusta i 31. oktobra 2014. </a:t>
          </a:r>
          <a:endParaRPr lang="en-US" sz="1600" dirty="0">
            <a:solidFill>
              <a:srgbClr val="FF0000"/>
            </a:solidFill>
          </a:endParaRPr>
        </a:p>
      </dgm:t>
    </dgm:pt>
    <dgm:pt modelId="{E5F6BCBD-B84E-4018-BE9E-BF57FF3B4B36}" type="parTrans" cxnId="{FC7BD086-74EA-4D6C-9657-E916D355F209}">
      <dgm:prSet/>
      <dgm:spPr/>
      <dgm:t>
        <a:bodyPr/>
        <a:lstStyle/>
        <a:p>
          <a:endParaRPr lang="en-US"/>
        </a:p>
      </dgm:t>
    </dgm:pt>
    <dgm:pt modelId="{FEC2A79F-8857-403A-A738-E8CE75C965E2}" type="sibTrans" cxnId="{FC7BD086-74EA-4D6C-9657-E916D355F209}">
      <dgm:prSet/>
      <dgm:spPr/>
      <dgm:t>
        <a:bodyPr/>
        <a:lstStyle/>
        <a:p>
          <a:endParaRPr lang="en-US"/>
        </a:p>
      </dgm:t>
    </dgm:pt>
    <dgm:pt modelId="{3D5CDB25-F8FA-444B-8D4A-1D29D0CBA282}">
      <dgm:prSet phldrT="[Text]" custT="1"/>
      <dgm:spPr/>
      <dgm:t>
        <a:bodyPr/>
        <a:lstStyle/>
        <a:p>
          <a:r>
            <a:rPr lang="x-none" sz="1600" b="0" dirty="0" smtClean="0">
              <a:solidFill>
                <a:schemeClr val="tx1"/>
              </a:solidFill>
            </a:rPr>
            <a:t>Sprovode aktivnosti tokom prve (pripremne) godine</a:t>
          </a:r>
          <a:endParaRPr lang="en-US" sz="1600" b="0" dirty="0">
            <a:solidFill>
              <a:schemeClr val="tx1"/>
            </a:solidFill>
          </a:endParaRPr>
        </a:p>
      </dgm:t>
    </dgm:pt>
    <dgm:pt modelId="{4C229933-AC16-44B7-98EC-4C0F07FABCB0}" type="parTrans" cxnId="{2E3C97E6-67D4-4948-B47A-1115C2B2979F}">
      <dgm:prSet/>
      <dgm:spPr/>
      <dgm:t>
        <a:bodyPr/>
        <a:lstStyle/>
        <a:p>
          <a:endParaRPr lang="en-US"/>
        </a:p>
      </dgm:t>
    </dgm:pt>
    <dgm:pt modelId="{189DA4C5-2A22-4C71-A806-7B4AB57767CC}" type="sibTrans" cxnId="{2E3C97E6-67D4-4948-B47A-1115C2B2979F}">
      <dgm:prSet/>
      <dgm:spPr/>
      <dgm:t>
        <a:bodyPr/>
        <a:lstStyle/>
        <a:p>
          <a:endParaRPr lang="en-US"/>
        </a:p>
      </dgm:t>
    </dgm:pt>
    <dgm:pt modelId="{7FCE83D9-631B-4420-BBFC-CA0AFA59F747}">
      <dgm:prSet phldrT="[Text]"/>
      <dgm:spPr/>
      <dgm:t>
        <a:bodyPr/>
        <a:lstStyle/>
        <a:p>
          <a:r>
            <a:rPr lang="sl-SI" smtClean="0"/>
            <a:t>Akademska 2015/2016</a:t>
          </a:r>
          <a:endParaRPr lang="en-US" dirty="0"/>
        </a:p>
      </dgm:t>
    </dgm:pt>
    <dgm:pt modelId="{C61EC981-13FA-4710-B079-D35692EEB764}" type="parTrans" cxnId="{E572418E-4340-4448-940D-253A2FA3B9B3}">
      <dgm:prSet/>
      <dgm:spPr/>
      <dgm:t>
        <a:bodyPr/>
        <a:lstStyle/>
        <a:p>
          <a:endParaRPr lang="en-US"/>
        </a:p>
      </dgm:t>
    </dgm:pt>
    <dgm:pt modelId="{1B48A0DE-4031-4D45-86A1-94CDAF68824A}" type="sibTrans" cxnId="{E572418E-4340-4448-940D-253A2FA3B9B3}">
      <dgm:prSet/>
      <dgm:spPr/>
      <dgm:t>
        <a:bodyPr/>
        <a:lstStyle/>
        <a:p>
          <a:endParaRPr lang="en-US"/>
        </a:p>
      </dgm:t>
    </dgm:pt>
    <dgm:pt modelId="{DB9FB862-4759-4D6A-84F3-01524B92723B}">
      <dgm:prSet phldrT="[Text]" custT="1"/>
      <dgm:spPr/>
      <dgm:t>
        <a:bodyPr/>
        <a:lstStyle/>
        <a:p>
          <a:r>
            <a:rPr lang="sl-SI" sz="1600" b="1" dirty="0" smtClean="0">
              <a:solidFill>
                <a:srgbClr val="FF0000"/>
              </a:solidFill>
            </a:rPr>
            <a:t>Prvi prijem studenata na nove Zajedničke master programe</a:t>
          </a:r>
          <a:endParaRPr lang="en-US" sz="1600" b="1" dirty="0">
            <a:solidFill>
              <a:srgbClr val="FF0000"/>
            </a:solidFill>
          </a:endParaRPr>
        </a:p>
      </dgm:t>
    </dgm:pt>
    <dgm:pt modelId="{CD1EE44C-3116-420B-89E3-1D797CB25D34}" type="parTrans" cxnId="{70CAB4FC-3D17-49C2-8A7B-F387031FCDCA}">
      <dgm:prSet/>
      <dgm:spPr/>
      <dgm:t>
        <a:bodyPr/>
        <a:lstStyle/>
        <a:p>
          <a:endParaRPr lang="en-US"/>
        </a:p>
      </dgm:t>
    </dgm:pt>
    <dgm:pt modelId="{4BD4D4A5-043E-4ED5-A5CA-8D46DADC3150}" type="sibTrans" cxnId="{70CAB4FC-3D17-49C2-8A7B-F387031FCDCA}">
      <dgm:prSet/>
      <dgm:spPr/>
      <dgm:t>
        <a:bodyPr/>
        <a:lstStyle/>
        <a:p>
          <a:endParaRPr lang="en-US"/>
        </a:p>
      </dgm:t>
    </dgm:pt>
    <dgm:pt modelId="{0DC7A063-583D-4B0F-88B2-BD54F95D95AF}" type="pres">
      <dgm:prSet presAssocID="{00C18FBF-3FF5-4C16-97CF-AF03740D7AB6}" presName="list" presStyleCnt="0">
        <dgm:presLayoutVars>
          <dgm:dir/>
          <dgm:animLvl val="lvl"/>
        </dgm:presLayoutVars>
      </dgm:prSet>
      <dgm:spPr/>
      <dgm:t>
        <a:bodyPr/>
        <a:lstStyle/>
        <a:p>
          <a:endParaRPr lang="en-US"/>
        </a:p>
      </dgm:t>
    </dgm:pt>
    <dgm:pt modelId="{3B23570A-ECC9-4DF8-BCB4-0465C69CBB88}" type="pres">
      <dgm:prSet presAssocID="{B4F1B46E-22B2-4721-950C-8704487586DC}" presName="posSpace" presStyleCnt="0"/>
      <dgm:spPr/>
    </dgm:pt>
    <dgm:pt modelId="{FC66A233-6BBA-46AF-B2F6-28E379B158E2}" type="pres">
      <dgm:prSet presAssocID="{B4F1B46E-22B2-4721-950C-8704487586DC}" presName="vertFlow" presStyleCnt="0"/>
      <dgm:spPr/>
    </dgm:pt>
    <dgm:pt modelId="{46739A04-1AA3-49C6-8EA7-EB1DE975B900}" type="pres">
      <dgm:prSet presAssocID="{B4F1B46E-22B2-4721-950C-8704487586DC}" presName="topSpace" presStyleCnt="0"/>
      <dgm:spPr/>
    </dgm:pt>
    <dgm:pt modelId="{535C6EC9-8098-42C5-8527-E62FF045E4EB}" type="pres">
      <dgm:prSet presAssocID="{B4F1B46E-22B2-4721-950C-8704487586DC}" presName="firstComp" presStyleCnt="0"/>
      <dgm:spPr/>
    </dgm:pt>
    <dgm:pt modelId="{6B08AC4B-4CEC-41E5-AE19-47A4E2720563}" type="pres">
      <dgm:prSet presAssocID="{B4F1B46E-22B2-4721-950C-8704487586DC}" presName="firstChild" presStyleLbl="bgAccFollowNode1" presStyleIdx="0" presStyleCnt="5" custScaleY="204731" custLinFactNeighborY="-13410"/>
      <dgm:spPr/>
      <dgm:t>
        <a:bodyPr/>
        <a:lstStyle/>
        <a:p>
          <a:endParaRPr lang="en-US"/>
        </a:p>
      </dgm:t>
    </dgm:pt>
    <dgm:pt modelId="{187D4E8C-5C91-4D00-870C-2C45D4EA263C}" type="pres">
      <dgm:prSet presAssocID="{B4F1B46E-22B2-4721-950C-8704487586DC}" presName="firstChildTx" presStyleLbl="bgAccFollowNode1" presStyleIdx="0" presStyleCnt="5">
        <dgm:presLayoutVars>
          <dgm:bulletEnabled val="1"/>
        </dgm:presLayoutVars>
      </dgm:prSet>
      <dgm:spPr/>
      <dgm:t>
        <a:bodyPr/>
        <a:lstStyle/>
        <a:p>
          <a:endParaRPr lang="en-US"/>
        </a:p>
      </dgm:t>
    </dgm:pt>
    <dgm:pt modelId="{3845DB9A-BEF3-4D5D-B9C7-5FC0456401AC}" type="pres">
      <dgm:prSet presAssocID="{B4F1B46E-22B2-4721-950C-8704487586DC}" presName="negSpace" presStyleCnt="0"/>
      <dgm:spPr/>
    </dgm:pt>
    <dgm:pt modelId="{FC7ED273-8CFD-43C2-9C05-44FADF3E0637}" type="pres">
      <dgm:prSet presAssocID="{B4F1B46E-22B2-4721-950C-8704487586DC}" presName="circle" presStyleLbl="node1" presStyleIdx="0" presStyleCnt="4" custLinFactNeighborY="12691"/>
      <dgm:spPr/>
      <dgm:t>
        <a:bodyPr/>
        <a:lstStyle/>
        <a:p>
          <a:endParaRPr lang="en-US"/>
        </a:p>
      </dgm:t>
    </dgm:pt>
    <dgm:pt modelId="{13C564B0-C27E-4ABA-AFDA-59E145B256BA}" type="pres">
      <dgm:prSet presAssocID="{A7E2530A-34E2-4E9F-BC78-8920BA140C41}" presName="transSpace" presStyleCnt="0"/>
      <dgm:spPr/>
    </dgm:pt>
    <dgm:pt modelId="{6300E233-87DF-4270-9808-160BFEB8A5BE}" type="pres">
      <dgm:prSet presAssocID="{F2881FB1-6580-4F21-A283-BFAA6F91D5D2}" presName="posSpace" presStyleCnt="0"/>
      <dgm:spPr/>
    </dgm:pt>
    <dgm:pt modelId="{6E53DEF7-499E-42EE-802D-59B2F8915392}" type="pres">
      <dgm:prSet presAssocID="{F2881FB1-6580-4F21-A283-BFAA6F91D5D2}" presName="vertFlow" presStyleCnt="0"/>
      <dgm:spPr/>
    </dgm:pt>
    <dgm:pt modelId="{E08C30D1-35EA-4D05-9731-5D01E3FCBD09}" type="pres">
      <dgm:prSet presAssocID="{F2881FB1-6580-4F21-A283-BFAA6F91D5D2}" presName="topSpace" presStyleCnt="0"/>
      <dgm:spPr/>
    </dgm:pt>
    <dgm:pt modelId="{2F3BD88A-9166-4A26-B941-B9BAEE1A11D5}" type="pres">
      <dgm:prSet presAssocID="{F2881FB1-6580-4F21-A283-BFAA6F91D5D2}" presName="firstComp" presStyleCnt="0"/>
      <dgm:spPr/>
    </dgm:pt>
    <dgm:pt modelId="{F660F4B9-35DB-4256-A868-A35C6DCCF6B2}" type="pres">
      <dgm:prSet presAssocID="{F2881FB1-6580-4F21-A283-BFAA6F91D5D2}" presName="firstChild" presStyleLbl="bgAccFollowNode1" presStyleIdx="1" presStyleCnt="5" custScaleY="159230" custLinFactNeighborY="-13410"/>
      <dgm:spPr/>
      <dgm:t>
        <a:bodyPr/>
        <a:lstStyle/>
        <a:p>
          <a:endParaRPr lang="en-US"/>
        </a:p>
      </dgm:t>
    </dgm:pt>
    <dgm:pt modelId="{10C9E3CF-3A8F-4100-8ACD-91E2373197A2}" type="pres">
      <dgm:prSet presAssocID="{F2881FB1-6580-4F21-A283-BFAA6F91D5D2}" presName="firstChildTx" presStyleLbl="bgAccFollowNode1" presStyleIdx="1" presStyleCnt="5">
        <dgm:presLayoutVars>
          <dgm:bulletEnabled val="1"/>
        </dgm:presLayoutVars>
      </dgm:prSet>
      <dgm:spPr/>
      <dgm:t>
        <a:bodyPr/>
        <a:lstStyle/>
        <a:p>
          <a:endParaRPr lang="en-US"/>
        </a:p>
      </dgm:t>
    </dgm:pt>
    <dgm:pt modelId="{69136330-53DB-4978-A56B-160862279381}" type="pres">
      <dgm:prSet presAssocID="{F2881FB1-6580-4F21-A283-BFAA6F91D5D2}" presName="negSpace" presStyleCnt="0"/>
      <dgm:spPr/>
    </dgm:pt>
    <dgm:pt modelId="{FD776C1E-557E-4553-9447-49B69EEC7907}" type="pres">
      <dgm:prSet presAssocID="{F2881FB1-6580-4F21-A283-BFAA6F91D5D2}" presName="circle" presStyleLbl="node1" presStyleIdx="1" presStyleCnt="4" custLinFactNeighborY="12691"/>
      <dgm:spPr/>
      <dgm:t>
        <a:bodyPr/>
        <a:lstStyle/>
        <a:p>
          <a:endParaRPr lang="en-US"/>
        </a:p>
      </dgm:t>
    </dgm:pt>
    <dgm:pt modelId="{FC2522F1-14BB-4B37-B60E-2E8A7E8A6C30}" type="pres">
      <dgm:prSet presAssocID="{A5ABDC17-7AB5-4F0E-992A-F9343F5D74EB}" presName="transSpace" presStyleCnt="0"/>
      <dgm:spPr/>
    </dgm:pt>
    <dgm:pt modelId="{2C2F6211-85A7-47FE-9239-DE94DF41A263}" type="pres">
      <dgm:prSet presAssocID="{6352CA33-6755-44BE-808F-400DA4CF80A7}" presName="posSpace" presStyleCnt="0"/>
      <dgm:spPr/>
    </dgm:pt>
    <dgm:pt modelId="{7B0C2EAE-70CB-4160-863D-210C3C66D5FD}" type="pres">
      <dgm:prSet presAssocID="{6352CA33-6755-44BE-808F-400DA4CF80A7}" presName="vertFlow" presStyleCnt="0"/>
      <dgm:spPr/>
    </dgm:pt>
    <dgm:pt modelId="{5AF3752E-55A6-443C-AD35-C49DF50A4566}" type="pres">
      <dgm:prSet presAssocID="{6352CA33-6755-44BE-808F-400DA4CF80A7}" presName="topSpace" presStyleCnt="0"/>
      <dgm:spPr/>
    </dgm:pt>
    <dgm:pt modelId="{53567A66-F0E9-4EF8-ADA9-764BA36AA6A9}" type="pres">
      <dgm:prSet presAssocID="{6352CA33-6755-44BE-808F-400DA4CF80A7}" presName="firstComp" presStyleCnt="0"/>
      <dgm:spPr/>
    </dgm:pt>
    <dgm:pt modelId="{AD2806AC-6A03-4F05-9F4D-F72EA0E56FBF}" type="pres">
      <dgm:prSet presAssocID="{6352CA33-6755-44BE-808F-400DA4CF80A7}" presName="firstChild" presStyleLbl="bgAccFollowNode1" presStyleIdx="2" presStyleCnt="5" custScaleY="157529" custLinFactNeighborY="-13410"/>
      <dgm:spPr/>
      <dgm:t>
        <a:bodyPr/>
        <a:lstStyle/>
        <a:p>
          <a:endParaRPr lang="en-US"/>
        </a:p>
      </dgm:t>
    </dgm:pt>
    <dgm:pt modelId="{F8977219-728E-448F-AE8B-46B14F4F17DE}" type="pres">
      <dgm:prSet presAssocID="{6352CA33-6755-44BE-808F-400DA4CF80A7}" presName="firstChildTx" presStyleLbl="bgAccFollowNode1" presStyleIdx="2" presStyleCnt="5">
        <dgm:presLayoutVars>
          <dgm:bulletEnabled val="1"/>
        </dgm:presLayoutVars>
      </dgm:prSet>
      <dgm:spPr/>
      <dgm:t>
        <a:bodyPr/>
        <a:lstStyle/>
        <a:p>
          <a:endParaRPr lang="en-US"/>
        </a:p>
      </dgm:t>
    </dgm:pt>
    <dgm:pt modelId="{46A8623B-DC64-4ED6-B73D-98FEAB030508}" type="pres">
      <dgm:prSet presAssocID="{3D5CDB25-F8FA-444B-8D4A-1D29D0CBA282}" presName="comp" presStyleCnt="0"/>
      <dgm:spPr/>
    </dgm:pt>
    <dgm:pt modelId="{5314AADB-0AD3-4BAE-9F15-B0FE4F44C802}" type="pres">
      <dgm:prSet presAssocID="{3D5CDB25-F8FA-444B-8D4A-1D29D0CBA282}" presName="child" presStyleLbl="bgAccFollowNode1" presStyleIdx="3" presStyleCnt="5" custScaleY="185848" custLinFactNeighborY="-12069"/>
      <dgm:spPr/>
      <dgm:t>
        <a:bodyPr/>
        <a:lstStyle/>
        <a:p>
          <a:endParaRPr lang="en-US"/>
        </a:p>
      </dgm:t>
    </dgm:pt>
    <dgm:pt modelId="{96624143-7928-48E9-817F-BC4A07250C32}" type="pres">
      <dgm:prSet presAssocID="{3D5CDB25-F8FA-444B-8D4A-1D29D0CBA282}" presName="childTx" presStyleLbl="bgAccFollowNode1" presStyleIdx="3" presStyleCnt="5">
        <dgm:presLayoutVars>
          <dgm:bulletEnabled val="1"/>
        </dgm:presLayoutVars>
      </dgm:prSet>
      <dgm:spPr/>
      <dgm:t>
        <a:bodyPr/>
        <a:lstStyle/>
        <a:p>
          <a:endParaRPr lang="en-US"/>
        </a:p>
      </dgm:t>
    </dgm:pt>
    <dgm:pt modelId="{FBCC4E74-37C0-494F-ABC0-7D18132E1437}" type="pres">
      <dgm:prSet presAssocID="{6352CA33-6755-44BE-808F-400DA4CF80A7}" presName="negSpace" presStyleCnt="0"/>
      <dgm:spPr/>
    </dgm:pt>
    <dgm:pt modelId="{89E6DA6E-7A23-44BD-8A99-378091FF741D}" type="pres">
      <dgm:prSet presAssocID="{6352CA33-6755-44BE-808F-400DA4CF80A7}" presName="circle" presStyleLbl="node1" presStyleIdx="2" presStyleCnt="4" custLinFactNeighborY="12691"/>
      <dgm:spPr/>
      <dgm:t>
        <a:bodyPr/>
        <a:lstStyle/>
        <a:p>
          <a:endParaRPr lang="en-US"/>
        </a:p>
      </dgm:t>
    </dgm:pt>
    <dgm:pt modelId="{E966790E-26B5-4EB8-981F-1094BF4B7611}" type="pres">
      <dgm:prSet presAssocID="{AAB4CF73-4B9B-4AA0-9074-16C2D2AE00A1}" presName="transSpace" presStyleCnt="0"/>
      <dgm:spPr/>
    </dgm:pt>
    <dgm:pt modelId="{229B7655-E1F4-4CF5-84B8-30F0491D32B5}" type="pres">
      <dgm:prSet presAssocID="{7FCE83D9-631B-4420-BBFC-CA0AFA59F747}" presName="posSpace" presStyleCnt="0"/>
      <dgm:spPr/>
    </dgm:pt>
    <dgm:pt modelId="{F85FFCDF-8E5F-492B-B22D-55A08EACE783}" type="pres">
      <dgm:prSet presAssocID="{7FCE83D9-631B-4420-BBFC-CA0AFA59F747}" presName="vertFlow" presStyleCnt="0"/>
      <dgm:spPr/>
    </dgm:pt>
    <dgm:pt modelId="{600B3FB2-1315-4A84-8613-B445666BC7D2}" type="pres">
      <dgm:prSet presAssocID="{7FCE83D9-631B-4420-BBFC-CA0AFA59F747}" presName="topSpace" presStyleCnt="0"/>
      <dgm:spPr/>
    </dgm:pt>
    <dgm:pt modelId="{E47C73E9-FBEE-4370-9B3F-E04EB7C4023A}" type="pres">
      <dgm:prSet presAssocID="{7FCE83D9-631B-4420-BBFC-CA0AFA59F747}" presName="firstComp" presStyleCnt="0"/>
      <dgm:spPr/>
    </dgm:pt>
    <dgm:pt modelId="{402C2C77-A32C-4D99-9940-12535E1181F2}" type="pres">
      <dgm:prSet presAssocID="{7FCE83D9-631B-4420-BBFC-CA0AFA59F747}" presName="firstChild" presStyleLbl="bgAccFollowNode1" presStyleIdx="4" presStyleCnt="5" custScaleY="170299" custLinFactNeighborY="-13410"/>
      <dgm:spPr/>
      <dgm:t>
        <a:bodyPr/>
        <a:lstStyle/>
        <a:p>
          <a:endParaRPr lang="en-US"/>
        </a:p>
      </dgm:t>
    </dgm:pt>
    <dgm:pt modelId="{5B88A17E-EFF5-4A04-9CC9-D2131DA9ECCC}" type="pres">
      <dgm:prSet presAssocID="{7FCE83D9-631B-4420-BBFC-CA0AFA59F747}" presName="firstChildTx" presStyleLbl="bgAccFollowNode1" presStyleIdx="4" presStyleCnt="5">
        <dgm:presLayoutVars>
          <dgm:bulletEnabled val="1"/>
        </dgm:presLayoutVars>
      </dgm:prSet>
      <dgm:spPr/>
      <dgm:t>
        <a:bodyPr/>
        <a:lstStyle/>
        <a:p>
          <a:endParaRPr lang="en-US"/>
        </a:p>
      </dgm:t>
    </dgm:pt>
    <dgm:pt modelId="{9051EF7D-7D6C-4B43-A6C4-239F9933C94D}" type="pres">
      <dgm:prSet presAssocID="{7FCE83D9-631B-4420-BBFC-CA0AFA59F747}" presName="negSpace" presStyleCnt="0"/>
      <dgm:spPr/>
    </dgm:pt>
    <dgm:pt modelId="{7453D9C8-CD6E-4AA4-8A19-7F6F667528F0}" type="pres">
      <dgm:prSet presAssocID="{7FCE83D9-631B-4420-BBFC-CA0AFA59F747}" presName="circle" presStyleLbl="node1" presStyleIdx="3" presStyleCnt="4" custLinFactNeighborY="12691"/>
      <dgm:spPr/>
      <dgm:t>
        <a:bodyPr/>
        <a:lstStyle/>
        <a:p>
          <a:endParaRPr lang="en-US"/>
        </a:p>
      </dgm:t>
    </dgm:pt>
  </dgm:ptLst>
  <dgm:cxnLst>
    <dgm:cxn modelId="{251C85F5-75F3-48E1-B14C-3E2652AC5F19}" type="presOf" srcId="{7FCE83D9-631B-4420-BBFC-CA0AFA59F747}" destId="{7453D9C8-CD6E-4AA4-8A19-7F6F667528F0}" srcOrd="0" destOrd="0" presId="urn:microsoft.com/office/officeart/2005/8/layout/hList9"/>
    <dgm:cxn modelId="{3F84E1CE-AC35-4E48-9CA8-CF75E46EF7F8}" type="presOf" srcId="{9D72CDD3-5859-43DB-BD75-0C3C30E3DE62}" destId="{187D4E8C-5C91-4D00-870C-2C45D4EA263C}" srcOrd="1" destOrd="0" presId="urn:microsoft.com/office/officeart/2005/8/layout/hList9"/>
    <dgm:cxn modelId="{2C8317B2-2EBB-4589-86EA-C77B3B6E81AA}" srcId="{00C18FBF-3FF5-4C16-97CF-AF03740D7AB6}" destId="{B4F1B46E-22B2-4721-950C-8704487586DC}" srcOrd="0" destOrd="0" parTransId="{E8A66543-CC4D-4785-A93E-5B125E09F826}" sibTransId="{A7E2530A-34E2-4E9F-BC78-8920BA140C41}"/>
    <dgm:cxn modelId="{D148344E-DA9A-4E1B-88B7-8EBE33ECC844}" type="presOf" srcId="{3D5CDB25-F8FA-444B-8D4A-1D29D0CBA282}" destId="{96624143-7928-48E9-817F-BC4A07250C32}" srcOrd="1" destOrd="0" presId="urn:microsoft.com/office/officeart/2005/8/layout/hList9"/>
    <dgm:cxn modelId="{684A250A-9C21-4DD4-9ED3-FED38F1D0480}" type="presOf" srcId="{D5197DDB-D5D2-499F-B255-CF7BB5AE2B43}" destId="{10C9E3CF-3A8F-4100-8ACD-91E2373197A2}" srcOrd="1" destOrd="0" presId="urn:microsoft.com/office/officeart/2005/8/layout/hList9"/>
    <dgm:cxn modelId="{0B902D41-86F8-4060-9AC7-2B422F603FD0}" type="presOf" srcId="{DB9FB862-4759-4D6A-84F3-01524B92723B}" destId="{402C2C77-A32C-4D99-9940-12535E1181F2}" srcOrd="0" destOrd="0" presId="urn:microsoft.com/office/officeart/2005/8/layout/hList9"/>
    <dgm:cxn modelId="{2E3C97E6-67D4-4948-B47A-1115C2B2979F}" srcId="{6352CA33-6755-44BE-808F-400DA4CF80A7}" destId="{3D5CDB25-F8FA-444B-8D4A-1D29D0CBA282}" srcOrd="1" destOrd="0" parTransId="{4C229933-AC16-44B7-98EC-4C0F07FABCB0}" sibTransId="{189DA4C5-2A22-4C71-A806-7B4AB57767CC}"/>
    <dgm:cxn modelId="{E572418E-4340-4448-940D-253A2FA3B9B3}" srcId="{00C18FBF-3FF5-4C16-97CF-AF03740D7AB6}" destId="{7FCE83D9-631B-4420-BBFC-CA0AFA59F747}" srcOrd="3" destOrd="0" parTransId="{C61EC981-13FA-4710-B079-D35692EEB764}" sibTransId="{1B48A0DE-4031-4D45-86A1-94CDAF68824A}"/>
    <dgm:cxn modelId="{FC7BD086-74EA-4D6C-9657-E916D355F209}" srcId="{6352CA33-6755-44BE-808F-400DA4CF80A7}" destId="{9614A323-64B1-4077-A841-022051EC749A}" srcOrd="0" destOrd="0" parTransId="{E5F6BCBD-B84E-4018-BE9E-BF57FF3B4B36}" sibTransId="{FEC2A79F-8857-403A-A738-E8CE75C965E2}"/>
    <dgm:cxn modelId="{BF6AE911-9067-4102-9CCF-FBD55EEE964E}" type="presOf" srcId="{9614A323-64B1-4077-A841-022051EC749A}" destId="{AD2806AC-6A03-4F05-9F4D-F72EA0E56FBF}" srcOrd="0" destOrd="0" presId="urn:microsoft.com/office/officeart/2005/8/layout/hList9"/>
    <dgm:cxn modelId="{70CAB4FC-3D17-49C2-8A7B-F387031FCDCA}" srcId="{7FCE83D9-631B-4420-BBFC-CA0AFA59F747}" destId="{DB9FB862-4759-4D6A-84F3-01524B92723B}" srcOrd="0" destOrd="0" parTransId="{CD1EE44C-3116-420B-89E3-1D797CB25D34}" sibTransId="{4BD4D4A5-043E-4ED5-A5CA-8D46DADC3150}"/>
    <dgm:cxn modelId="{8C921FE8-802E-43D2-9342-56DA6AE33E54}" type="presOf" srcId="{DB9FB862-4759-4D6A-84F3-01524B92723B}" destId="{5B88A17E-EFF5-4A04-9CC9-D2131DA9ECCC}" srcOrd="1" destOrd="0" presId="urn:microsoft.com/office/officeart/2005/8/layout/hList9"/>
    <dgm:cxn modelId="{A8BB9D9E-CA7C-4D80-A49B-A17AE307C46C}" type="presOf" srcId="{6352CA33-6755-44BE-808F-400DA4CF80A7}" destId="{89E6DA6E-7A23-44BD-8A99-378091FF741D}" srcOrd="0" destOrd="0" presId="urn:microsoft.com/office/officeart/2005/8/layout/hList9"/>
    <dgm:cxn modelId="{DDB5AD9A-40B0-48EF-AF2C-8CCDA330F7FE}" srcId="{B4F1B46E-22B2-4721-950C-8704487586DC}" destId="{9D72CDD3-5859-43DB-BD75-0C3C30E3DE62}" srcOrd="0" destOrd="0" parTransId="{1D5B1F83-33A7-4298-BC11-2B1252AFAEA5}" sibTransId="{15E25BD4-1EBF-43C2-8885-DBF66B8429E1}"/>
    <dgm:cxn modelId="{82BAE5DD-3A79-4870-9019-1254385E0650}" srcId="{00C18FBF-3FF5-4C16-97CF-AF03740D7AB6}" destId="{6352CA33-6755-44BE-808F-400DA4CF80A7}" srcOrd="2" destOrd="0" parTransId="{AEB59203-63BA-4A96-BADC-40BAEBD9AA40}" sibTransId="{AAB4CF73-4B9B-4AA0-9074-16C2D2AE00A1}"/>
    <dgm:cxn modelId="{D4F11FC5-79BA-483D-8594-04AC0CED47B9}" type="presOf" srcId="{3D5CDB25-F8FA-444B-8D4A-1D29D0CBA282}" destId="{5314AADB-0AD3-4BAE-9F15-B0FE4F44C802}" srcOrd="0" destOrd="0" presId="urn:microsoft.com/office/officeart/2005/8/layout/hList9"/>
    <dgm:cxn modelId="{3204ED53-15A0-4643-A582-021A785F1BA2}" srcId="{F2881FB1-6580-4F21-A283-BFAA6F91D5D2}" destId="{D5197DDB-D5D2-499F-B255-CF7BB5AE2B43}" srcOrd="0" destOrd="0" parTransId="{B14A4DC9-F40A-4867-ADB8-4BA8A1F83766}" sibTransId="{29F2454A-2FA8-4B3A-AC63-4A0B9FD04A75}"/>
    <dgm:cxn modelId="{A1FDBAE4-22E2-4FDE-A9B1-F8D03D2B1AB3}" type="presOf" srcId="{F2881FB1-6580-4F21-A283-BFAA6F91D5D2}" destId="{FD776C1E-557E-4553-9447-49B69EEC7907}" srcOrd="0" destOrd="0" presId="urn:microsoft.com/office/officeart/2005/8/layout/hList9"/>
    <dgm:cxn modelId="{A9FB164E-A4B0-44AD-AB25-643A10DA157B}" type="presOf" srcId="{9614A323-64B1-4077-A841-022051EC749A}" destId="{F8977219-728E-448F-AE8B-46B14F4F17DE}" srcOrd="1" destOrd="0" presId="urn:microsoft.com/office/officeart/2005/8/layout/hList9"/>
    <dgm:cxn modelId="{4A31D641-1B5D-46D3-B685-0C4DC6EFE71B}" srcId="{00C18FBF-3FF5-4C16-97CF-AF03740D7AB6}" destId="{F2881FB1-6580-4F21-A283-BFAA6F91D5D2}" srcOrd="1" destOrd="0" parTransId="{2D960FDD-BADA-480D-9043-497C56588AD3}" sibTransId="{A5ABDC17-7AB5-4F0E-992A-F9343F5D74EB}"/>
    <dgm:cxn modelId="{E772B259-354B-493A-BB90-AB55D88D61CE}" type="presOf" srcId="{D5197DDB-D5D2-499F-B255-CF7BB5AE2B43}" destId="{F660F4B9-35DB-4256-A868-A35C6DCCF6B2}" srcOrd="0" destOrd="0" presId="urn:microsoft.com/office/officeart/2005/8/layout/hList9"/>
    <dgm:cxn modelId="{06DC62CD-0656-40BB-8421-7CF8F5F71711}" type="presOf" srcId="{9D72CDD3-5859-43DB-BD75-0C3C30E3DE62}" destId="{6B08AC4B-4CEC-41E5-AE19-47A4E2720563}" srcOrd="0" destOrd="0" presId="urn:microsoft.com/office/officeart/2005/8/layout/hList9"/>
    <dgm:cxn modelId="{4574E7BE-7ED7-40F0-BE1D-7EE971182000}" type="presOf" srcId="{B4F1B46E-22B2-4721-950C-8704487586DC}" destId="{FC7ED273-8CFD-43C2-9C05-44FADF3E0637}" srcOrd="0" destOrd="0" presId="urn:microsoft.com/office/officeart/2005/8/layout/hList9"/>
    <dgm:cxn modelId="{19D0E1DA-B208-4BB7-A1D8-FF440A597E33}" type="presOf" srcId="{00C18FBF-3FF5-4C16-97CF-AF03740D7AB6}" destId="{0DC7A063-583D-4B0F-88B2-BD54F95D95AF}" srcOrd="0" destOrd="0" presId="urn:microsoft.com/office/officeart/2005/8/layout/hList9"/>
    <dgm:cxn modelId="{155063B3-43E2-4201-8E04-475BF9CCFFF0}" type="presParOf" srcId="{0DC7A063-583D-4B0F-88B2-BD54F95D95AF}" destId="{3B23570A-ECC9-4DF8-BCB4-0465C69CBB88}" srcOrd="0" destOrd="0" presId="urn:microsoft.com/office/officeart/2005/8/layout/hList9"/>
    <dgm:cxn modelId="{336860BA-4390-4FF3-B4F9-775B552A04FB}" type="presParOf" srcId="{0DC7A063-583D-4B0F-88B2-BD54F95D95AF}" destId="{FC66A233-6BBA-46AF-B2F6-28E379B158E2}" srcOrd="1" destOrd="0" presId="urn:microsoft.com/office/officeart/2005/8/layout/hList9"/>
    <dgm:cxn modelId="{2F83D9A9-7FBC-4F1B-AC2D-B4FD0892C8BC}" type="presParOf" srcId="{FC66A233-6BBA-46AF-B2F6-28E379B158E2}" destId="{46739A04-1AA3-49C6-8EA7-EB1DE975B900}" srcOrd="0" destOrd="0" presId="urn:microsoft.com/office/officeart/2005/8/layout/hList9"/>
    <dgm:cxn modelId="{019C0638-617C-43A7-85FC-2CEA0C54C0F2}" type="presParOf" srcId="{FC66A233-6BBA-46AF-B2F6-28E379B158E2}" destId="{535C6EC9-8098-42C5-8527-E62FF045E4EB}" srcOrd="1" destOrd="0" presId="urn:microsoft.com/office/officeart/2005/8/layout/hList9"/>
    <dgm:cxn modelId="{EB0D906B-CFE1-49A7-BC0B-E6527D011B22}" type="presParOf" srcId="{535C6EC9-8098-42C5-8527-E62FF045E4EB}" destId="{6B08AC4B-4CEC-41E5-AE19-47A4E2720563}" srcOrd="0" destOrd="0" presId="urn:microsoft.com/office/officeart/2005/8/layout/hList9"/>
    <dgm:cxn modelId="{EF5D3EB1-101A-4AB6-8AE8-54872B4CADBC}" type="presParOf" srcId="{535C6EC9-8098-42C5-8527-E62FF045E4EB}" destId="{187D4E8C-5C91-4D00-870C-2C45D4EA263C}" srcOrd="1" destOrd="0" presId="urn:microsoft.com/office/officeart/2005/8/layout/hList9"/>
    <dgm:cxn modelId="{DEE3B2A9-32D5-4294-AEEC-D3EFF4004932}" type="presParOf" srcId="{0DC7A063-583D-4B0F-88B2-BD54F95D95AF}" destId="{3845DB9A-BEF3-4D5D-B9C7-5FC0456401AC}" srcOrd="2" destOrd="0" presId="urn:microsoft.com/office/officeart/2005/8/layout/hList9"/>
    <dgm:cxn modelId="{FE9CCC4B-CDC8-4FB1-8228-2E685C9AFDA5}" type="presParOf" srcId="{0DC7A063-583D-4B0F-88B2-BD54F95D95AF}" destId="{FC7ED273-8CFD-43C2-9C05-44FADF3E0637}" srcOrd="3" destOrd="0" presId="urn:microsoft.com/office/officeart/2005/8/layout/hList9"/>
    <dgm:cxn modelId="{8E8216A0-C533-43D2-8EEA-2E41183720C5}" type="presParOf" srcId="{0DC7A063-583D-4B0F-88B2-BD54F95D95AF}" destId="{13C564B0-C27E-4ABA-AFDA-59E145B256BA}" srcOrd="4" destOrd="0" presId="urn:microsoft.com/office/officeart/2005/8/layout/hList9"/>
    <dgm:cxn modelId="{F0B36119-F763-4DE4-A31A-1DA82EC81FA6}" type="presParOf" srcId="{0DC7A063-583D-4B0F-88B2-BD54F95D95AF}" destId="{6300E233-87DF-4270-9808-160BFEB8A5BE}" srcOrd="5" destOrd="0" presId="urn:microsoft.com/office/officeart/2005/8/layout/hList9"/>
    <dgm:cxn modelId="{95D34F86-8077-47F1-AD87-19AA7D9D28AF}" type="presParOf" srcId="{0DC7A063-583D-4B0F-88B2-BD54F95D95AF}" destId="{6E53DEF7-499E-42EE-802D-59B2F8915392}" srcOrd="6" destOrd="0" presId="urn:microsoft.com/office/officeart/2005/8/layout/hList9"/>
    <dgm:cxn modelId="{62FB6053-EB2A-4FC9-BCF1-5ECA04B351B4}" type="presParOf" srcId="{6E53DEF7-499E-42EE-802D-59B2F8915392}" destId="{E08C30D1-35EA-4D05-9731-5D01E3FCBD09}" srcOrd="0" destOrd="0" presId="urn:microsoft.com/office/officeart/2005/8/layout/hList9"/>
    <dgm:cxn modelId="{718C33C4-44FC-455B-B73B-928ECDED003F}" type="presParOf" srcId="{6E53DEF7-499E-42EE-802D-59B2F8915392}" destId="{2F3BD88A-9166-4A26-B941-B9BAEE1A11D5}" srcOrd="1" destOrd="0" presId="urn:microsoft.com/office/officeart/2005/8/layout/hList9"/>
    <dgm:cxn modelId="{CE65F6BF-C680-450D-989D-AF7CEEEABA0A}" type="presParOf" srcId="{2F3BD88A-9166-4A26-B941-B9BAEE1A11D5}" destId="{F660F4B9-35DB-4256-A868-A35C6DCCF6B2}" srcOrd="0" destOrd="0" presId="urn:microsoft.com/office/officeart/2005/8/layout/hList9"/>
    <dgm:cxn modelId="{D7A7750D-AA79-4D55-8C5E-2511910C934C}" type="presParOf" srcId="{2F3BD88A-9166-4A26-B941-B9BAEE1A11D5}" destId="{10C9E3CF-3A8F-4100-8ACD-91E2373197A2}" srcOrd="1" destOrd="0" presId="urn:microsoft.com/office/officeart/2005/8/layout/hList9"/>
    <dgm:cxn modelId="{B385B8AA-C1AF-462D-9234-EA34AED701E6}" type="presParOf" srcId="{0DC7A063-583D-4B0F-88B2-BD54F95D95AF}" destId="{69136330-53DB-4978-A56B-160862279381}" srcOrd="7" destOrd="0" presId="urn:microsoft.com/office/officeart/2005/8/layout/hList9"/>
    <dgm:cxn modelId="{C095FD86-79AB-421D-8B9F-F8C0DE083B86}" type="presParOf" srcId="{0DC7A063-583D-4B0F-88B2-BD54F95D95AF}" destId="{FD776C1E-557E-4553-9447-49B69EEC7907}" srcOrd="8" destOrd="0" presId="urn:microsoft.com/office/officeart/2005/8/layout/hList9"/>
    <dgm:cxn modelId="{B9F18311-3204-4BC4-B00A-5E1315D78448}" type="presParOf" srcId="{0DC7A063-583D-4B0F-88B2-BD54F95D95AF}" destId="{FC2522F1-14BB-4B37-B60E-2E8A7E8A6C30}" srcOrd="9" destOrd="0" presId="urn:microsoft.com/office/officeart/2005/8/layout/hList9"/>
    <dgm:cxn modelId="{15A68BC1-45FD-470D-AED1-B437955F5F02}" type="presParOf" srcId="{0DC7A063-583D-4B0F-88B2-BD54F95D95AF}" destId="{2C2F6211-85A7-47FE-9239-DE94DF41A263}" srcOrd="10" destOrd="0" presId="urn:microsoft.com/office/officeart/2005/8/layout/hList9"/>
    <dgm:cxn modelId="{A39A7946-068A-43F3-B114-CB7B1F41D440}" type="presParOf" srcId="{0DC7A063-583D-4B0F-88B2-BD54F95D95AF}" destId="{7B0C2EAE-70CB-4160-863D-210C3C66D5FD}" srcOrd="11" destOrd="0" presId="urn:microsoft.com/office/officeart/2005/8/layout/hList9"/>
    <dgm:cxn modelId="{7920559B-FE48-4F1C-9F58-C6C7C9B66515}" type="presParOf" srcId="{7B0C2EAE-70CB-4160-863D-210C3C66D5FD}" destId="{5AF3752E-55A6-443C-AD35-C49DF50A4566}" srcOrd="0" destOrd="0" presId="urn:microsoft.com/office/officeart/2005/8/layout/hList9"/>
    <dgm:cxn modelId="{3F39EE72-9DC6-4129-874C-F6702D7A28F3}" type="presParOf" srcId="{7B0C2EAE-70CB-4160-863D-210C3C66D5FD}" destId="{53567A66-F0E9-4EF8-ADA9-764BA36AA6A9}" srcOrd="1" destOrd="0" presId="urn:microsoft.com/office/officeart/2005/8/layout/hList9"/>
    <dgm:cxn modelId="{7678268A-A3F6-4646-A7C9-29A904311A98}" type="presParOf" srcId="{53567A66-F0E9-4EF8-ADA9-764BA36AA6A9}" destId="{AD2806AC-6A03-4F05-9F4D-F72EA0E56FBF}" srcOrd="0" destOrd="0" presId="urn:microsoft.com/office/officeart/2005/8/layout/hList9"/>
    <dgm:cxn modelId="{9C2E4361-F8F5-458E-A2A6-99938F6CD68E}" type="presParOf" srcId="{53567A66-F0E9-4EF8-ADA9-764BA36AA6A9}" destId="{F8977219-728E-448F-AE8B-46B14F4F17DE}" srcOrd="1" destOrd="0" presId="urn:microsoft.com/office/officeart/2005/8/layout/hList9"/>
    <dgm:cxn modelId="{491E945B-AA1D-4700-9CDC-493C39C06D5F}" type="presParOf" srcId="{7B0C2EAE-70CB-4160-863D-210C3C66D5FD}" destId="{46A8623B-DC64-4ED6-B73D-98FEAB030508}" srcOrd="2" destOrd="0" presId="urn:microsoft.com/office/officeart/2005/8/layout/hList9"/>
    <dgm:cxn modelId="{7EE955A4-AA2D-436D-9321-06C1DBE39ED8}" type="presParOf" srcId="{46A8623B-DC64-4ED6-B73D-98FEAB030508}" destId="{5314AADB-0AD3-4BAE-9F15-B0FE4F44C802}" srcOrd="0" destOrd="0" presId="urn:microsoft.com/office/officeart/2005/8/layout/hList9"/>
    <dgm:cxn modelId="{695CC7F0-A360-4CC1-9966-BFA1DEEEE6CB}" type="presParOf" srcId="{46A8623B-DC64-4ED6-B73D-98FEAB030508}" destId="{96624143-7928-48E9-817F-BC4A07250C32}" srcOrd="1" destOrd="0" presId="urn:microsoft.com/office/officeart/2005/8/layout/hList9"/>
    <dgm:cxn modelId="{FBDD71E4-2E2D-42EE-80B2-F3B4556AB81A}" type="presParOf" srcId="{0DC7A063-583D-4B0F-88B2-BD54F95D95AF}" destId="{FBCC4E74-37C0-494F-ABC0-7D18132E1437}" srcOrd="12" destOrd="0" presId="urn:microsoft.com/office/officeart/2005/8/layout/hList9"/>
    <dgm:cxn modelId="{DCD94DB2-DD5B-494B-A4AE-F149ABE3FDEA}" type="presParOf" srcId="{0DC7A063-583D-4B0F-88B2-BD54F95D95AF}" destId="{89E6DA6E-7A23-44BD-8A99-378091FF741D}" srcOrd="13" destOrd="0" presId="urn:microsoft.com/office/officeart/2005/8/layout/hList9"/>
    <dgm:cxn modelId="{425C9E60-1188-4981-AF87-279AA02471F7}" type="presParOf" srcId="{0DC7A063-583D-4B0F-88B2-BD54F95D95AF}" destId="{E966790E-26B5-4EB8-981F-1094BF4B7611}" srcOrd="14" destOrd="0" presId="urn:microsoft.com/office/officeart/2005/8/layout/hList9"/>
    <dgm:cxn modelId="{A017AE70-8024-47BC-A087-2DA201C858F7}" type="presParOf" srcId="{0DC7A063-583D-4B0F-88B2-BD54F95D95AF}" destId="{229B7655-E1F4-4CF5-84B8-30F0491D32B5}" srcOrd="15" destOrd="0" presId="urn:microsoft.com/office/officeart/2005/8/layout/hList9"/>
    <dgm:cxn modelId="{103622C4-A381-4C32-8A99-CD89F24E32AD}" type="presParOf" srcId="{0DC7A063-583D-4B0F-88B2-BD54F95D95AF}" destId="{F85FFCDF-8E5F-492B-B22D-55A08EACE783}" srcOrd="16" destOrd="0" presId="urn:microsoft.com/office/officeart/2005/8/layout/hList9"/>
    <dgm:cxn modelId="{FD00A8C7-C61D-4F74-9565-5679D98A1BEF}" type="presParOf" srcId="{F85FFCDF-8E5F-492B-B22D-55A08EACE783}" destId="{600B3FB2-1315-4A84-8613-B445666BC7D2}" srcOrd="0" destOrd="0" presId="urn:microsoft.com/office/officeart/2005/8/layout/hList9"/>
    <dgm:cxn modelId="{FE328E77-7212-4D2D-BEF0-A64167869268}" type="presParOf" srcId="{F85FFCDF-8E5F-492B-B22D-55A08EACE783}" destId="{E47C73E9-FBEE-4370-9B3F-E04EB7C4023A}" srcOrd="1" destOrd="0" presId="urn:microsoft.com/office/officeart/2005/8/layout/hList9"/>
    <dgm:cxn modelId="{4A9F46E7-5D49-45AA-9C30-3E81EFB8C0BC}" type="presParOf" srcId="{E47C73E9-FBEE-4370-9B3F-E04EB7C4023A}" destId="{402C2C77-A32C-4D99-9940-12535E1181F2}" srcOrd="0" destOrd="0" presId="urn:microsoft.com/office/officeart/2005/8/layout/hList9"/>
    <dgm:cxn modelId="{FA780603-61F4-4132-A375-30ADB089327F}" type="presParOf" srcId="{E47C73E9-FBEE-4370-9B3F-E04EB7C4023A}" destId="{5B88A17E-EFF5-4A04-9CC9-D2131DA9ECCC}" srcOrd="1" destOrd="0" presId="urn:microsoft.com/office/officeart/2005/8/layout/hList9"/>
    <dgm:cxn modelId="{4538482E-0221-45F1-88B9-44B44D509218}" type="presParOf" srcId="{0DC7A063-583D-4B0F-88B2-BD54F95D95AF}" destId="{9051EF7D-7D6C-4B43-A6C4-239F9933C94D}" srcOrd="17" destOrd="0" presId="urn:microsoft.com/office/officeart/2005/8/layout/hList9"/>
    <dgm:cxn modelId="{F4A96A8E-C390-4709-8227-56A118B32AD4}" type="presParOf" srcId="{0DC7A063-583D-4B0F-88B2-BD54F95D95AF}" destId="{7453D9C8-CD6E-4AA4-8A19-7F6F667528F0}" srcOrd="18" destOrd="0" presId="urn:microsoft.com/office/officeart/2005/8/layout/hList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08AC4B-4CEC-41E5-AE19-47A4E2720563}">
      <dsp:nvSpPr>
        <dsp:cNvPr id="0" name=""/>
        <dsp:cNvSpPr/>
      </dsp:nvSpPr>
      <dsp:spPr>
        <a:xfrm>
          <a:off x="819461" y="946419"/>
          <a:ext cx="1526209" cy="2084123"/>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sl-SI" sz="1600" b="0" u="sng" kern="1200" dirty="0" smtClean="0">
              <a:solidFill>
                <a:srgbClr val="FF0000"/>
              </a:solidFill>
            </a:rPr>
            <a:t>Prvi poziv za projekte</a:t>
          </a:r>
        </a:p>
        <a:p>
          <a:pPr lvl="0" algn="l" defTabSz="711200">
            <a:lnSpc>
              <a:spcPct val="90000"/>
            </a:lnSpc>
            <a:spcBef>
              <a:spcPct val="0"/>
            </a:spcBef>
            <a:spcAft>
              <a:spcPct val="35000"/>
            </a:spcAft>
          </a:pPr>
          <a:endParaRPr lang="sl-SI" sz="1600" b="1" kern="1200" dirty="0" smtClean="0">
            <a:solidFill>
              <a:srgbClr val="FF0000"/>
            </a:solidFill>
          </a:endParaRPr>
        </a:p>
        <a:p>
          <a:pPr lvl="0" algn="l" defTabSz="711200">
            <a:lnSpc>
              <a:spcPct val="90000"/>
            </a:lnSpc>
            <a:spcBef>
              <a:spcPct val="0"/>
            </a:spcBef>
            <a:spcAft>
              <a:spcPct val="35000"/>
            </a:spcAft>
          </a:pPr>
          <a:r>
            <a:rPr lang="sl-SI" sz="1600" b="1" kern="1200" dirty="0" smtClean="0">
              <a:solidFill>
                <a:srgbClr val="FF0000"/>
              </a:solidFill>
            </a:rPr>
            <a:t>27. mart 2014. u 12 časova </a:t>
          </a:r>
          <a:endParaRPr lang="en-US" sz="1600" b="1" kern="1200" dirty="0">
            <a:solidFill>
              <a:srgbClr val="FF0000"/>
            </a:solidFill>
          </a:endParaRPr>
        </a:p>
      </dsp:txBody>
      <dsp:txXfrm>
        <a:off x="1063655" y="946419"/>
        <a:ext cx="1282015" cy="2084123"/>
      </dsp:txXfrm>
    </dsp:sp>
    <dsp:sp modelId="{FC7ED273-8CFD-43C2-9C05-44FADF3E0637}">
      <dsp:nvSpPr>
        <dsp:cNvPr id="0" name=""/>
        <dsp:cNvSpPr/>
      </dsp:nvSpPr>
      <dsp:spPr>
        <a:xfrm>
          <a:off x="5483" y="805069"/>
          <a:ext cx="1017472" cy="101747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sl-SI" sz="1800" kern="1200" smtClean="0"/>
            <a:t>Rok za prijavu</a:t>
          </a:r>
          <a:endParaRPr lang="en-US" sz="1800" kern="1200" dirty="0"/>
        </a:p>
      </dsp:txBody>
      <dsp:txXfrm>
        <a:off x="154488" y="954074"/>
        <a:ext cx="719462" cy="719462"/>
      </dsp:txXfrm>
    </dsp:sp>
    <dsp:sp modelId="{F660F4B9-35DB-4256-A868-A35C6DCCF6B2}">
      <dsp:nvSpPr>
        <dsp:cNvPr id="0" name=""/>
        <dsp:cNvSpPr/>
      </dsp:nvSpPr>
      <dsp:spPr>
        <a:xfrm>
          <a:off x="3363143" y="946419"/>
          <a:ext cx="1526209" cy="1620931"/>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sl-SI" sz="1600" kern="1200" smtClean="0"/>
            <a:t>Odluka krajem drugog kvartala 2014</a:t>
          </a:r>
          <a:r>
            <a:rPr lang="sl-SI" sz="1400" kern="1200" smtClean="0"/>
            <a:t>.</a:t>
          </a:r>
          <a:endParaRPr lang="en-US" sz="1400" kern="1200" dirty="0"/>
        </a:p>
      </dsp:txBody>
      <dsp:txXfrm>
        <a:off x="3607337" y="946419"/>
        <a:ext cx="1282015" cy="1620931"/>
      </dsp:txXfrm>
    </dsp:sp>
    <dsp:sp modelId="{FD776C1E-557E-4553-9447-49B69EEC7907}">
      <dsp:nvSpPr>
        <dsp:cNvPr id="0" name=""/>
        <dsp:cNvSpPr/>
      </dsp:nvSpPr>
      <dsp:spPr>
        <a:xfrm>
          <a:off x="2549165" y="805069"/>
          <a:ext cx="1017472" cy="101747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sl-SI" sz="1600" kern="1200" smtClean="0"/>
            <a:t>Odabir</a:t>
          </a:r>
          <a:endParaRPr lang="en-US" sz="1600" kern="1200" dirty="0"/>
        </a:p>
      </dsp:txBody>
      <dsp:txXfrm>
        <a:off x="2698170" y="954074"/>
        <a:ext cx="719462" cy="719462"/>
      </dsp:txXfrm>
    </dsp:sp>
    <dsp:sp modelId="{AD2806AC-6A03-4F05-9F4D-F72EA0E56FBF}">
      <dsp:nvSpPr>
        <dsp:cNvPr id="0" name=""/>
        <dsp:cNvSpPr/>
      </dsp:nvSpPr>
      <dsp:spPr>
        <a:xfrm>
          <a:off x="5906825" y="946419"/>
          <a:ext cx="1526209" cy="1603616"/>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sl-SI" sz="1600" b="1" kern="1200" dirty="0" smtClean="0">
              <a:solidFill>
                <a:srgbClr val="FF0000"/>
              </a:solidFill>
            </a:rPr>
            <a:t>Počinju između 01. avgusta i 31. oktobra 2014. </a:t>
          </a:r>
          <a:endParaRPr lang="en-US" sz="1600" kern="1200" dirty="0">
            <a:solidFill>
              <a:srgbClr val="FF0000"/>
            </a:solidFill>
          </a:endParaRPr>
        </a:p>
      </dsp:txBody>
      <dsp:txXfrm>
        <a:off x="6151018" y="946419"/>
        <a:ext cx="1282015" cy="1603616"/>
      </dsp:txXfrm>
    </dsp:sp>
    <dsp:sp modelId="{5314AADB-0AD3-4BAE-9F15-B0FE4F44C802}">
      <dsp:nvSpPr>
        <dsp:cNvPr id="0" name=""/>
        <dsp:cNvSpPr/>
      </dsp:nvSpPr>
      <dsp:spPr>
        <a:xfrm>
          <a:off x="5906825" y="2563686"/>
          <a:ext cx="1526209" cy="1891898"/>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sr-Latn-RS" sz="1600" b="0" kern="1200" dirty="0" smtClean="0">
              <a:solidFill>
                <a:schemeClr val="tx1"/>
              </a:solidFill>
            </a:rPr>
            <a:t>Sprovode aktivnosti tokom prve (pripremne) godine</a:t>
          </a:r>
          <a:endParaRPr lang="en-US" sz="1600" b="0" kern="1200" dirty="0">
            <a:solidFill>
              <a:schemeClr val="tx1"/>
            </a:solidFill>
          </a:endParaRPr>
        </a:p>
      </dsp:txBody>
      <dsp:txXfrm>
        <a:off x="6151018" y="2563686"/>
        <a:ext cx="1282015" cy="1891898"/>
      </dsp:txXfrm>
    </dsp:sp>
    <dsp:sp modelId="{89E6DA6E-7A23-44BD-8A99-378091FF741D}">
      <dsp:nvSpPr>
        <dsp:cNvPr id="0" name=""/>
        <dsp:cNvSpPr/>
      </dsp:nvSpPr>
      <dsp:spPr>
        <a:xfrm>
          <a:off x="5092847" y="805069"/>
          <a:ext cx="1017472" cy="101747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r>
            <a:rPr lang="sl-SI" sz="1050" kern="1200" smtClean="0"/>
            <a:t>Akademska 2014/2015</a:t>
          </a:r>
          <a:endParaRPr lang="en-US" sz="1050" kern="1200" dirty="0"/>
        </a:p>
      </dsp:txBody>
      <dsp:txXfrm>
        <a:off x="5241852" y="954074"/>
        <a:ext cx="719462" cy="719462"/>
      </dsp:txXfrm>
    </dsp:sp>
    <dsp:sp modelId="{402C2C77-A32C-4D99-9940-12535E1181F2}">
      <dsp:nvSpPr>
        <dsp:cNvPr id="0" name=""/>
        <dsp:cNvSpPr/>
      </dsp:nvSpPr>
      <dsp:spPr>
        <a:xfrm>
          <a:off x="8450507" y="946419"/>
          <a:ext cx="1526209" cy="1733612"/>
        </a:xfrm>
        <a:prstGeom prst="rect">
          <a:avLst/>
        </a:prstGeom>
        <a:solidFill>
          <a:schemeClr val="accent1">
            <a:alpha val="90000"/>
            <a:tint val="40000"/>
            <a:hueOff val="0"/>
            <a:satOff val="0"/>
            <a:lumOff val="0"/>
            <a:alphaOff val="0"/>
          </a:schemeClr>
        </a:solidFill>
        <a:ln w="635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sl-SI" sz="1600" b="1" kern="1200" dirty="0" smtClean="0">
              <a:solidFill>
                <a:srgbClr val="FF0000"/>
              </a:solidFill>
            </a:rPr>
            <a:t>Prvi prijem studenata na nove Zajedničke master programe</a:t>
          </a:r>
          <a:endParaRPr lang="en-US" sz="1600" b="1" kern="1200" dirty="0">
            <a:solidFill>
              <a:srgbClr val="FF0000"/>
            </a:solidFill>
          </a:endParaRPr>
        </a:p>
      </dsp:txBody>
      <dsp:txXfrm>
        <a:off x="8694700" y="946419"/>
        <a:ext cx="1282015" cy="1733612"/>
      </dsp:txXfrm>
    </dsp:sp>
    <dsp:sp modelId="{7453D9C8-CD6E-4AA4-8A19-7F6F667528F0}">
      <dsp:nvSpPr>
        <dsp:cNvPr id="0" name=""/>
        <dsp:cNvSpPr/>
      </dsp:nvSpPr>
      <dsp:spPr>
        <a:xfrm>
          <a:off x="7636529" y="805069"/>
          <a:ext cx="1017472" cy="1017472"/>
        </a:xfrm>
        <a:prstGeom prst="ellipse">
          <a:avLst/>
        </a:prstGeom>
        <a:gradFill rotWithShape="0">
          <a:gsLst>
            <a:gs pos="0">
              <a:schemeClr val="accent1">
                <a:hueOff val="0"/>
                <a:satOff val="0"/>
                <a:lumOff val="0"/>
                <a:alphaOff val="0"/>
                <a:shade val="100000"/>
                <a:satMod val="137000"/>
              </a:schemeClr>
            </a:gs>
            <a:gs pos="71000">
              <a:schemeClr val="accent1">
                <a:hueOff val="0"/>
                <a:satOff val="0"/>
                <a:lumOff val="0"/>
                <a:alphaOff val="0"/>
                <a:shade val="98000"/>
                <a:satMod val="137000"/>
              </a:schemeClr>
            </a:gs>
            <a:gs pos="100000">
              <a:schemeClr val="accent1">
                <a:hueOff val="0"/>
                <a:satOff val="0"/>
                <a:lumOff val="0"/>
                <a:alphaOff val="0"/>
                <a:shade val="75000"/>
                <a:satMod val="137000"/>
              </a:schemeClr>
            </a:gs>
          </a:gsLst>
          <a:path path="rect">
            <a:fillToRect l="50000" t="50000" r="50000" b="50000"/>
          </a:path>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sl-SI" sz="1000" kern="1200" smtClean="0"/>
            <a:t>Akademska 2015/2016</a:t>
          </a:r>
          <a:endParaRPr lang="en-US" sz="1000" kern="1200" dirty="0"/>
        </a:p>
      </dsp:txBody>
      <dsp:txXfrm>
        <a:off x="7785534" y="954074"/>
        <a:ext cx="719462" cy="719462"/>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pPr/>
              <a:t>2/28/2014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pPr/>
              <a:t>‹#›</a:t>
            </a:fld>
            <a:endParaRPr/>
          </a:p>
        </p:txBody>
      </p:sp>
    </p:spTree>
    <p:extLst>
      <p:ext uri="{BB962C8B-B14F-4D97-AF65-F5344CB8AC3E}">
        <p14:creationId xmlns=""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pPr/>
              <a:t>2/28/2014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pPr/>
              <a:t>‹#›</a:t>
            </a:fld>
            <a:endParaRPr/>
          </a:p>
        </p:txBody>
      </p:sp>
    </p:spTree>
    <p:extLst>
      <p:ext uri="{BB962C8B-B14F-4D97-AF65-F5344CB8AC3E}">
        <p14:creationId xmlns=""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02B9795-92DC-40DC-A1CA-9A4B349D7824}" type="datetimeFigureOut">
              <a:rPr lang="en-US" smtClean="0"/>
              <a:pPr/>
              <a:t>2/28/2014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FF54DE5-C571-48E8-A5BC-B369434E2F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2B9795-92DC-40DC-A1CA-9A4B349D7824}"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2B9795-92DC-40DC-A1CA-9A4B349D7824}"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Tree>
    <p:extLst>
      <p:ext uri="{BB962C8B-B14F-4D97-AF65-F5344CB8AC3E}">
        <p14:creationId xmlns="" xmlns:p14="http://schemas.microsoft.com/office/powerpoint/2010/main" val="26739436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2B9795-92DC-40DC-A1CA-9A4B349D7824}"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2B9795-92DC-40DC-A1CA-9A4B349D7824}"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2B9795-92DC-40DC-A1CA-9A4B349D7824}" type="datetimeFigureOut">
              <a:rPr lang="en-US" smtClean="0"/>
              <a:pPr/>
              <a:t>2/28/2014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2B9795-92DC-40DC-A1CA-9A4B349D7824}" type="datetimeFigureOut">
              <a:rPr lang="en-US" smtClean="0"/>
              <a:pPr/>
              <a:t>2/28/2014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smtClean="0"/>
              <a:pPr/>
              <a:t>2/28/2014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2B9795-92DC-40DC-A1CA-9A4B349D7824}"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0FF54DE5-C571-48E8-A5BC-B369434E2F44}"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B9795-92DC-40DC-A1CA-9A4B349D7824}" type="datetimeFigureOut">
              <a:rPr lang="en-US" smtClean="0"/>
              <a:pPr/>
              <a:t>2/28/2014</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F54DE5-C571-48E8-A5BC-B369434E2F44}"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ransition spd="med">
    <p:fad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acea.ec.europa.eu/erasmus_mundus/results_compendia/selected_projects_action_1_master_courses_en.php" TargetMode="External"/><Relationship Id="rId2" Type="http://schemas.openxmlformats.org/officeDocument/2006/relationships/hyperlink" Target="http://eacea.ec.europa.eu/new-call_en.php" TargetMode="External"/><Relationship Id="rId1" Type="http://schemas.openxmlformats.org/officeDocument/2006/relationships/slideLayout" Target="../slideLayouts/slideLayout1.xml"/><Relationship Id="rId4" Type="http://schemas.openxmlformats.org/officeDocument/2006/relationships/hyperlink" Target="http://eacea.ec.europa.eu/erasmus_mundus/tools/good_practices_en.php"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tempusmontenegro.ac.m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chor="ctr"/>
          <a:lstStyle/>
          <a:p>
            <a:r>
              <a:rPr lang="sl-SI" smtClean="0"/>
              <a:t>Zajednički master programi</a:t>
            </a:r>
            <a:endParaRPr lang="en-US" dirty="0"/>
          </a:p>
        </p:txBody>
      </p:sp>
      <p:sp>
        <p:nvSpPr>
          <p:cNvPr id="7" name="Subtitle 6"/>
          <p:cNvSpPr>
            <a:spLocks noGrp="1"/>
          </p:cNvSpPr>
          <p:nvPr>
            <p:ph type="subTitle" idx="1"/>
          </p:nvPr>
        </p:nvSpPr>
        <p:spPr/>
        <p:txBody>
          <a:bodyPr/>
          <a:lstStyle/>
          <a:p>
            <a:r>
              <a:rPr lang="sl-SI" smtClean="0"/>
              <a:t>u okviru programa Erazmus+</a:t>
            </a:r>
            <a:endParaRPr lang="en-US" dirty="0"/>
          </a:p>
        </p:txBody>
      </p:sp>
      <p:pic>
        <p:nvPicPr>
          <p:cNvPr id="4" name="Picture Placeholder 3" descr="Open book on table, blurred shelves of books in background"/>
          <p:cNvPicPr>
            <a:picLocks noGrp="1" noChangeAspect="1"/>
          </p:cNvPicPr>
          <p:nvPr>
            <p:ph type="pic" sz="quarter" idx="13"/>
          </p:nvPr>
        </p:nvPicPr>
        <p:blipFill>
          <a:blip r:embed="rId2" cstate="print">
            <a:extLst>
              <a:ext uri="{28A0092B-C50C-407E-A947-70E740481C1C}">
                <a14:useLocalDpi xmlns="" xmlns:a14="http://schemas.microsoft.com/office/drawing/2010/main" val="0"/>
              </a:ext>
            </a:extLst>
          </a:blip>
          <a:srcRect l="8895" r="8895"/>
          <a:stretch>
            <a:fillRect/>
          </a:stretch>
        </p:blipFill>
        <p:spPr/>
      </p:pic>
      <p:pic>
        <p:nvPicPr>
          <p:cNvPr id="5" name="Picture 8" descr="C:\Documents and Settings\Nina\Desktop\jpg\EU flag-Erasmus+_vect_POS.jpg"/>
          <p:cNvPicPr>
            <a:picLocks noChangeAspect="1" noChangeArrowheads="1"/>
          </p:cNvPicPr>
          <p:nvPr/>
        </p:nvPicPr>
        <p:blipFill>
          <a:blip r:embed="rId3" cstate="print"/>
          <a:srcRect/>
          <a:stretch>
            <a:fillRect/>
          </a:stretch>
        </p:blipFill>
        <p:spPr bwMode="auto">
          <a:xfrm>
            <a:off x="155034" y="260350"/>
            <a:ext cx="2087563" cy="596900"/>
          </a:xfrm>
          <a:prstGeom prst="rect">
            <a:avLst/>
          </a:prstGeom>
          <a:noFill/>
          <a:ln w="9525">
            <a:noFill/>
            <a:miter lim="800000"/>
            <a:headEnd/>
            <a:tailEnd/>
          </a:ln>
        </p:spPr>
      </p:pic>
    </p:spTree>
    <p:extLst>
      <p:ext uri="{BB962C8B-B14F-4D97-AF65-F5344CB8AC3E}">
        <p14:creationId xmlns="" xmlns:p14="http://schemas.microsoft.com/office/powerpoint/2010/main" val="165213399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57146" y="1098062"/>
            <a:ext cx="8250116" cy="1096962"/>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a:lstStyle>
          <a:p>
            <a:r>
              <a:rPr lang="x-none" sz="3200" cap="none" dirty="0" smtClean="0"/>
              <a:t>Kriterijumi za ocjenjivanje</a:t>
            </a:r>
            <a:endParaRPr lang="en-US" sz="3200" cap="none" dirty="0"/>
          </a:p>
        </p:txBody>
      </p:sp>
      <p:sp>
        <p:nvSpPr>
          <p:cNvPr id="5" name="Content Placeholder 13"/>
          <p:cNvSpPr txBox="1">
            <a:spLocks/>
          </p:cNvSpPr>
          <p:nvPr/>
        </p:nvSpPr>
        <p:spPr>
          <a:xfrm>
            <a:off x="667239" y="2881895"/>
            <a:ext cx="10821376" cy="2698290"/>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342900" indent="-342900">
              <a:lnSpc>
                <a:spcPct val="100000"/>
              </a:lnSpc>
              <a:buFont typeface="Arial" panose="020B0604020202020204" pitchFamily="34" charset="0"/>
              <a:buChar char="•"/>
            </a:pPr>
            <a:r>
              <a:rPr lang="sl-SI" sz="2200" dirty="0" smtClean="0">
                <a:solidFill>
                  <a:schemeClr val="bg1"/>
                </a:solidFill>
              </a:rPr>
              <a:t>Relevantnost projekta 					(maksimalno 30 poena)</a:t>
            </a:r>
          </a:p>
          <a:p>
            <a:pPr marL="342900" indent="-342900">
              <a:lnSpc>
                <a:spcPct val="100000"/>
              </a:lnSpc>
              <a:buFont typeface="Arial" panose="020B0604020202020204" pitchFamily="34" charset="0"/>
              <a:buChar char="•"/>
            </a:pPr>
            <a:r>
              <a:rPr lang="sl-SI" sz="2200" dirty="0" smtClean="0">
                <a:solidFill>
                  <a:schemeClr val="bg1"/>
                </a:solidFill>
              </a:rPr>
              <a:t>Kvalitet dizajna projekta i njegove implementacije 	(maksimalno 30 poena)</a:t>
            </a:r>
          </a:p>
          <a:p>
            <a:pPr marL="342900" indent="-342900">
              <a:lnSpc>
                <a:spcPct val="100000"/>
              </a:lnSpc>
              <a:buFont typeface="Arial" panose="020B0604020202020204" pitchFamily="34" charset="0"/>
              <a:buChar char="•"/>
            </a:pPr>
            <a:r>
              <a:rPr lang="sl-SI" sz="2200" dirty="0" smtClean="0">
                <a:solidFill>
                  <a:schemeClr val="bg1"/>
                </a:solidFill>
              </a:rPr>
              <a:t>Kvalitet projektnog tima i planirane saradnje 		(maksimalno 20 poena)</a:t>
            </a:r>
          </a:p>
          <a:p>
            <a:pPr marL="342900" indent="-342900">
              <a:lnSpc>
                <a:spcPct val="100000"/>
              </a:lnSpc>
              <a:buFont typeface="Arial" panose="020B0604020202020204" pitchFamily="34" charset="0"/>
              <a:buChar char="•"/>
            </a:pPr>
            <a:r>
              <a:rPr lang="sl-SI" sz="2200" dirty="0" smtClean="0">
                <a:solidFill>
                  <a:schemeClr val="bg1"/>
                </a:solidFill>
              </a:rPr>
              <a:t>Uticaj projekta i diseminacija 				(maksimalno 20 poena)</a:t>
            </a:r>
          </a:p>
          <a:p>
            <a:pPr marL="342900" indent="-342900">
              <a:lnSpc>
                <a:spcPct val="100000"/>
              </a:lnSpc>
              <a:buFont typeface="Arial" panose="020B0604020202020204" pitchFamily="34" charset="0"/>
              <a:buChar char="•"/>
            </a:pPr>
            <a:endParaRPr lang="sl-SI" sz="2200" dirty="0">
              <a:solidFill>
                <a:schemeClr val="bg1"/>
              </a:solidFill>
            </a:endParaRPr>
          </a:p>
          <a:p>
            <a:pPr marL="342900" indent="-342900">
              <a:lnSpc>
                <a:spcPct val="100000"/>
              </a:lnSpc>
              <a:buFont typeface="Arial" panose="020B0604020202020204" pitchFamily="34" charset="0"/>
              <a:buChar char="•"/>
            </a:pPr>
            <a:endParaRPr lang="sl-SI" sz="2200" dirty="0" smtClean="0">
              <a:solidFill>
                <a:schemeClr val="bg1"/>
              </a:solidFill>
            </a:endParaRPr>
          </a:p>
          <a:p>
            <a:pPr>
              <a:lnSpc>
                <a:spcPct val="100000"/>
              </a:lnSpc>
            </a:pPr>
            <a:endParaRPr lang="sl-SI" sz="2200" dirty="0" smtClean="0">
              <a:solidFill>
                <a:schemeClr val="bg1"/>
              </a:solidFill>
            </a:endParaRPr>
          </a:p>
          <a:p>
            <a:pPr>
              <a:lnSpc>
                <a:spcPct val="100000"/>
              </a:lnSpc>
            </a:pPr>
            <a:r>
              <a:rPr lang="sl-SI" sz="2200" dirty="0" smtClean="0">
                <a:solidFill>
                  <a:schemeClr val="bg1"/>
                </a:solidFill>
              </a:rPr>
              <a:t>Da bi projekti bili uzeti u razmatranje, aplikacije moraju da ispune sljedeće uslove: </a:t>
            </a:r>
          </a:p>
          <a:p>
            <a:pPr>
              <a:lnSpc>
                <a:spcPct val="100000"/>
              </a:lnSpc>
            </a:pPr>
            <a:endParaRPr lang="sl-SI" sz="800" dirty="0" smtClean="0">
              <a:solidFill>
                <a:schemeClr val="bg1"/>
              </a:solidFill>
            </a:endParaRPr>
          </a:p>
          <a:p>
            <a:pPr marL="342900" indent="-342900">
              <a:lnSpc>
                <a:spcPct val="100000"/>
              </a:lnSpc>
              <a:buFont typeface="Arial" panose="020B0604020202020204" pitchFamily="34" charset="0"/>
              <a:buChar char="•"/>
            </a:pPr>
            <a:endParaRPr lang="en-US" sz="2200" dirty="0" smtClean="0">
              <a:solidFill>
                <a:schemeClr val="bg1"/>
              </a:solidFill>
            </a:endParaRPr>
          </a:p>
        </p:txBody>
      </p:sp>
      <p:sp>
        <p:nvSpPr>
          <p:cNvPr id="6" name="Content Placeholder 13"/>
          <p:cNvSpPr txBox="1">
            <a:spLocks/>
          </p:cNvSpPr>
          <p:nvPr/>
        </p:nvSpPr>
        <p:spPr>
          <a:xfrm>
            <a:off x="667239" y="5830277"/>
            <a:ext cx="10821376" cy="930032"/>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342900" indent="-342900">
              <a:lnSpc>
                <a:spcPct val="100000"/>
              </a:lnSpc>
              <a:buFont typeface="Arial" panose="020B0604020202020204" pitchFamily="34" charset="0"/>
              <a:buChar char="•"/>
            </a:pPr>
            <a:r>
              <a:rPr lang="sl-SI" sz="2200" dirty="0" smtClean="0"/>
              <a:t>Ukupno 70 poena (75%, odnosno 22,5 poena maksimalno dodijeljenih poena za relevantnost i 60% maksimalno dodijeljenih za svaki od preostalih kriterijuma</a:t>
            </a:r>
          </a:p>
          <a:p>
            <a:pPr marL="342900" indent="-342900">
              <a:lnSpc>
                <a:spcPct val="100000"/>
              </a:lnSpc>
              <a:buFont typeface="Arial" panose="020B0604020202020204" pitchFamily="34" charset="0"/>
              <a:buChar char="•"/>
            </a:pPr>
            <a:endParaRPr lang="en-US" sz="2200" dirty="0" smtClean="0"/>
          </a:p>
        </p:txBody>
      </p:sp>
    </p:spTree>
    <p:extLst>
      <p:ext uri="{BB962C8B-B14F-4D97-AF65-F5344CB8AC3E}">
        <p14:creationId xmlns="" xmlns:p14="http://schemas.microsoft.com/office/powerpoint/2010/main" val="232426501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sl-SI" sz="3200" dirty="0" smtClean="0"/>
              <a:t>Sprovođenje JMD </a:t>
            </a:r>
            <a:endParaRPr lang="en-US" sz="3200" dirty="0"/>
          </a:p>
        </p:txBody>
      </p:sp>
      <p:sp>
        <p:nvSpPr>
          <p:cNvPr id="14" name="Content Placeholder 13"/>
          <p:cNvSpPr>
            <a:spLocks noGrp="1"/>
          </p:cNvSpPr>
          <p:nvPr>
            <p:ph idx="1"/>
          </p:nvPr>
        </p:nvSpPr>
        <p:spPr>
          <a:xfrm>
            <a:off x="1104900" y="1740870"/>
            <a:ext cx="9982200" cy="4261345"/>
          </a:xfrm>
        </p:spPr>
        <p:txBody>
          <a:bodyPr>
            <a:normAutofit/>
          </a:bodyPr>
          <a:lstStyle/>
          <a:p>
            <a:r>
              <a:rPr lang="x-none" sz="2200" dirty="0" smtClean="0">
                <a:solidFill>
                  <a:srgbClr val="FF0000"/>
                </a:solidFill>
              </a:rPr>
              <a:t>Konzorcijumski ugovor </a:t>
            </a:r>
            <a:r>
              <a:rPr lang="x-none" sz="2200" dirty="0" smtClean="0"/>
              <a:t>– institucionalna posvećenost svih organizacija </a:t>
            </a:r>
            <a:endParaRPr lang="sl-SI" sz="1800" dirty="0"/>
          </a:p>
          <a:p>
            <a:r>
              <a:rPr lang="sl-SI" sz="2200" dirty="0" smtClean="0">
                <a:solidFill>
                  <a:srgbClr val="FF0000"/>
                </a:solidFill>
              </a:rPr>
              <a:t>Trajanje projekta</a:t>
            </a:r>
            <a:r>
              <a:rPr lang="sl-SI" sz="2200" dirty="0" smtClean="0"/>
              <a:t>: 1 pripremna godina + 3 upisa (maksimalno 5 godina)</a:t>
            </a:r>
          </a:p>
          <a:p>
            <a:r>
              <a:rPr lang="sl-SI" sz="2200" dirty="0" smtClean="0">
                <a:solidFill>
                  <a:srgbClr val="FF0000"/>
                </a:solidFill>
              </a:rPr>
              <a:t>EU grant </a:t>
            </a:r>
            <a:r>
              <a:rPr lang="sl-SI" sz="2200" dirty="0" smtClean="0"/>
              <a:t>varira između 2 i 3 miliona EUR: </a:t>
            </a:r>
          </a:p>
          <a:p>
            <a:pPr lvl="1"/>
            <a:r>
              <a:rPr lang="sl-SI" sz="1800" dirty="0"/>
              <a:t>s</a:t>
            </a:r>
            <a:r>
              <a:rPr lang="sl-SI" sz="1800" dirty="0" smtClean="0"/>
              <a:t>redstva za upravljanja projektom u okviru konzorcijuma (uključujući troškove za gostujuće predavače; bar 4 pozvana stručnjaka po jednom upisu)</a:t>
            </a:r>
          </a:p>
          <a:p>
            <a:pPr marL="914400" lvl="2" indent="0">
              <a:buNone/>
            </a:pPr>
            <a:endParaRPr lang="sl-SI" dirty="0" smtClean="0">
              <a:solidFill>
                <a:srgbClr val="C00000"/>
              </a:solidFill>
            </a:endParaRPr>
          </a:p>
          <a:p>
            <a:pPr lvl="1"/>
            <a:r>
              <a:rPr lang="sl-SI" sz="1800" u="sng" dirty="0" smtClean="0"/>
              <a:t>definisani broj studentskih stipendija</a:t>
            </a:r>
            <a:r>
              <a:rPr lang="sl-SI" sz="1800" dirty="0" smtClean="0"/>
              <a:t> za tri upisa (13-20 po upisu)</a:t>
            </a:r>
          </a:p>
          <a:p>
            <a:pPr lvl="2"/>
            <a:r>
              <a:rPr lang="sl-SI" dirty="0" smtClean="0"/>
              <a:t>tačan broj individualnih stipendija će varirati u skladu sa:</a:t>
            </a:r>
          </a:p>
          <a:p>
            <a:pPr lvl="3"/>
            <a:r>
              <a:rPr lang="sl-SI" dirty="0"/>
              <a:t>t</a:t>
            </a:r>
            <a:r>
              <a:rPr lang="sl-SI" dirty="0" smtClean="0"/>
              <a:t>rajanjem programa (60, 90 ili 120 ECTS)</a:t>
            </a:r>
          </a:p>
          <a:p>
            <a:pPr lvl="3"/>
            <a:r>
              <a:rPr lang="sl-SI" dirty="0" smtClean="0"/>
              <a:t>mjestom boravka studenta </a:t>
            </a:r>
          </a:p>
          <a:p>
            <a:pPr lvl="3"/>
            <a:r>
              <a:rPr lang="sl-SI" dirty="0"/>
              <a:t>t</a:t>
            </a:r>
            <a:r>
              <a:rPr lang="sl-SI" dirty="0" smtClean="0"/>
              <a:t>roškovima studija</a:t>
            </a:r>
          </a:p>
        </p:txBody>
      </p:sp>
    </p:spTree>
    <p:extLst>
      <p:ext uri="{BB962C8B-B14F-4D97-AF65-F5344CB8AC3E}">
        <p14:creationId xmlns="" xmlns:p14="http://schemas.microsoft.com/office/powerpoint/2010/main" val="329111620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57146" y="1098062"/>
            <a:ext cx="8250116" cy="1096962"/>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a:lstStyle>
          <a:p>
            <a:r>
              <a:rPr lang="x-none" sz="3200" cap="none" dirty="0" smtClean="0"/>
              <a:t>Korisni linkovi</a:t>
            </a:r>
            <a:endParaRPr lang="en-US" sz="3200" cap="none" dirty="0"/>
          </a:p>
        </p:txBody>
      </p:sp>
      <p:sp>
        <p:nvSpPr>
          <p:cNvPr id="6" name="Content Placeholder 13"/>
          <p:cNvSpPr txBox="1">
            <a:spLocks/>
          </p:cNvSpPr>
          <p:nvPr/>
        </p:nvSpPr>
        <p:spPr>
          <a:xfrm>
            <a:off x="807915" y="2522415"/>
            <a:ext cx="9982200" cy="4572000"/>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endParaRPr lang="sl-SI" sz="2200" dirty="0" smtClean="0"/>
          </a:p>
        </p:txBody>
      </p:sp>
      <p:sp>
        <p:nvSpPr>
          <p:cNvPr id="5" name="Content Placeholder 2"/>
          <p:cNvSpPr txBox="1">
            <a:spLocks/>
          </p:cNvSpPr>
          <p:nvPr/>
        </p:nvSpPr>
        <p:spPr>
          <a:xfrm>
            <a:off x="576873" y="2349500"/>
            <a:ext cx="11099312" cy="4032250"/>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542925" indent="-361950">
              <a:spcAft>
                <a:spcPts val="600"/>
              </a:spcAft>
              <a:buClr>
                <a:srgbClr val="C00000"/>
              </a:buClr>
              <a:buSzPct val="90000"/>
              <a:buFont typeface="Wingdings" panose="05000000000000000000" pitchFamily="2" charset="2"/>
              <a:buChar char="§"/>
              <a:defRPr/>
            </a:pPr>
            <a:r>
              <a:rPr lang="en-GB" b="1" dirty="0" smtClean="0">
                <a:latin typeface="Arial" panose="020B0604020202020204" pitchFamily="34" charset="0"/>
                <a:cs typeface="Arial" panose="020B0604020202020204" pitchFamily="34" charset="0"/>
              </a:rPr>
              <a:t>JMD</a:t>
            </a:r>
          </a:p>
          <a:p>
            <a:pPr marL="809625" lvl="1" indent="-266700" algn="l">
              <a:spcBef>
                <a:spcPts val="0"/>
              </a:spcBef>
              <a:spcAft>
                <a:spcPts val="600"/>
              </a:spcAft>
              <a:buClr>
                <a:srgbClr val="C00000"/>
              </a:buClr>
              <a:buSzPct val="90000"/>
              <a:buFont typeface="Courier New" panose="02070309020205020404" pitchFamily="49" charset="0"/>
              <a:buChar char="o"/>
              <a:defRPr/>
            </a:pPr>
            <a:r>
              <a:rPr lang="en-GB" sz="1400" dirty="0" smtClean="0">
                <a:latin typeface="Arial" panose="020B0604020202020204" pitchFamily="34" charset="0"/>
                <a:cs typeface="Arial" panose="020B0604020202020204" pitchFamily="34" charset="0"/>
                <a:hlinkClick r:id="rId2"/>
              </a:rPr>
              <a:t>http://eacea.ec.europa.eu/new-call_en.php</a:t>
            </a:r>
            <a:endParaRPr lang="en-GB" sz="1400" dirty="0" smtClean="0">
              <a:latin typeface="Arial" panose="020B0604020202020204" pitchFamily="34" charset="0"/>
              <a:cs typeface="Arial" panose="020B0604020202020204" pitchFamily="34" charset="0"/>
            </a:endParaRPr>
          </a:p>
          <a:p>
            <a:pPr marL="828675" lvl="1" algn="l">
              <a:spcBef>
                <a:spcPts val="0"/>
              </a:spcBef>
              <a:spcAft>
                <a:spcPts val="600"/>
              </a:spcAft>
              <a:buClr>
                <a:srgbClr val="C00000"/>
              </a:buClr>
              <a:buSzPct val="90000"/>
              <a:buFont typeface="Wingdings" panose="05000000000000000000" pitchFamily="2" charset="2"/>
              <a:buChar char="§"/>
              <a:defRPr/>
            </a:pPr>
            <a:r>
              <a:rPr lang="x-none" sz="1400" dirty="0" smtClean="0">
                <a:latin typeface="Arial" panose="020B0604020202020204" pitchFamily="34" charset="0"/>
                <a:ea typeface="Verdana" pitchFamily="34" charset="0"/>
                <a:cs typeface="Arial" panose="020B0604020202020204" pitchFamily="34" charset="0"/>
              </a:rPr>
              <a:t> prijave se podnose tako što se popunjavaju</a:t>
            </a:r>
            <a:r>
              <a:rPr lang="en-GB" sz="1400" dirty="0" smtClean="0">
                <a:latin typeface="Arial" panose="020B0604020202020204" pitchFamily="34" charset="0"/>
                <a:ea typeface="Verdana" pitchFamily="34" charset="0"/>
                <a:cs typeface="Arial" panose="020B0604020202020204" pitchFamily="34" charset="0"/>
              </a:rPr>
              <a:t> </a:t>
            </a:r>
            <a:r>
              <a:rPr lang="en-GB" sz="1400" dirty="0" err="1" smtClean="0">
                <a:latin typeface="Arial" panose="020B0604020202020204" pitchFamily="34" charset="0"/>
                <a:ea typeface="Verdana" pitchFamily="34" charset="0"/>
                <a:cs typeface="Arial" panose="020B0604020202020204" pitchFamily="34" charset="0"/>
              </a:rPr>
              <a:t>eForm</a:t>
            </a:r>
            <a:r>
              <a:rPr lang="en-GB" sz="1400" dirty="0" smtClean="0">
                <a:latin typeface="Arial" panose="020B0604020202020204" pitchFamily="34" charset="0"/>
                <a:ea typeface="Verdana" pitchFamily="34" charset="0"/>
                <a:cs typeface="Arial" panose="020B0604020202020204" pitchFamily="34" charset="0"/>
              </a:rPr>
              <a:t> </a:t>
            </a:r>
            <a:r>
              <a:rPr lang="x-none" sz="1400" dirty="0" smtClean="0">
                <a:latin typeface="Arial" panose="020B0604020202020204" pitchFamily="34" charset="0"/>
                <a:ea typeface="Verdana" pitchFamily="34" charset="0"/>
                <a:cs typeface="Arial" panose="020B0604020202020204" pitchFamily="34" charset="0"/>
              </a:rPr>
              <a:t>i dodaci</a:t>
            </a:r>
            <a:endParaRPr lang="en-GB" sz="1400" dirty="0" smtClean="0">
              <a:latin typeface="Arial" panose="020B0604020202020204" pitchFamily="34" charset="0"/>
              <a:ea typeface="Verdana" pitchFamily="34" charset="0"/>
              <a:cs typeface="Arial" panose="020B0604020202020204" pitchFamily="34" charset="0"/>
            </a:endParaRPr>
          </a:p>
          <a:p>
            <a:pPr marL="1200150" lvl="3" indent="-342900" algn="l" defTabSz="449263">
              <a:spcBef>
                <a:spcPts val="0"/>
              </a:spcBef>
              <a:spcAft>
                <a:spcPts val="300"/>
              </a:spcAft>
              <a:buClr>
                <a:srgbClr val="C00000"/>
              </a:buClr>
              <a:buSzPct val="90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x-none" sz="1400" dirty="0" smtClean="0">
                <a:solidFill>
                  <a:srgbClr val="0F5494"/>
                </a:solidFill>
                <a:latin typeface="Arial" panose="020B0604020202020204" pitchFamily="34" charset="0"/>
                <a:ea typeface="Verdana" pitchFamily="34" charset="0"/>
                <a:cs typeface="Arial" panose="020B0604020202020204" pitchFamily="34" charset="0"/>
              </a:rPr>
              <a:t>Registrujte organizaciju na portalu za učesnike</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x-none" sz="1400" dirty="0" smtClean="0">
                <a:solidFill>
                  <a:srgbClr val="0F5494"/>
                </a:solidFill>
                <a:latin typeface="Arial" panose="020B0604020202020204" pitchFamily="34" charset="0"/>
                <a:ea typeface="Verdana" pitchFamily="34" charset="0"/>
                <a:cs typeface="Arial" panose="020B0604020202020204" pitchFamily="34" charset="0"/>
              </a:rPr>
              <a:t>i koristite dodijeljeni</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x-none" sz="1400" dirty="0" smtClean="0">
                <a:solidFill>
                  <a:srgbClr val="0F5494"/>
                </a:solidFill>
                <a:latin typeface="Arial" panose="020B0604020202020204" pitchFamily="34" charset="0"/>
                <a:ea typeface="Verdana" pitchFamily="34" charset="0"/>
                <a:cs typeface="Arial" panose="020B0604020202020204" pitchFamily="34" charset="0"/>
              </a:rPr>
              <a:t>kod (</a:t>
            </a:r>
            <a:r>
              <a:rPr lang="en-GB" sz="1400" i="1" dirty="0" smtClean="0">
                <a:solidFill>
                  <a:srgbClr val="0F5494"/>
                </a:solidFill>
                <a:latin typeface="Arial" panose="020B0604020202020204" pitchFamily="34" charset="0"/>
                <a:ea typeface="Verdana" pitchFamily="34" charset="0"/>
                <a:cs typeface="Arial" panose="020B0604020202020204" pitchFamily="34" charset="0"/>
              </a:rPr>
              <a:t>Participant Identification Code</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x-none" sz="1400" dirty="0" smtClean="0">
                <a:solidFill>
                  <a:srgbClr val="0F5494"/>
                </a:solidFill>
                <a:latin typeface="Arial" panose="020B0604020202020204" pitchFamily="34" charset="0"/>
                <a:ea typeface="Verdana" pitchFamily="34" charset="0"/>
                <a:cs typeface="Arial" panose="020B0604020202020204" pitchFamily="34" charset="0"/>
              </a:rPr>
              <a:t>- </a:t>
            </a:r>
            <a:r>
              <a:rPr lang="en-GB" sz="1400" dirty="0" smtClean="0">
                <a:solidFill>
                  <a:srgbClr val="0F5494"/>
                </a:solidFill>
                <a:latin typeface="Arial" panose="020B0604020202020204" pitchFamily="34" charset="0"/>
                <a:ea typeface="Verdana" pitchFamily="34" charset="0"/>
                <a:cs typeface="Arial" panose="020B0604020202020204" pitchFamily="34" charset="0"/>
              </a:rPr>
              <a:t>PIC)</a:t>
            </a:r>
          </a:p>
          <a:p>
            <a:pPr marL="1200150" lvl="3" indent="-342900" algn="l" defTabSz="449263">
              <a:spcBef>
                <a:spcPts val="0"/>
              </a:spcBef>
              <a:spcAft>
                <a:spcPts val="300"/>
              </a:spcAft>
              <a:buClr>
                <a:srgbClr val="C00000"/>
              </a:buClr>
              <a:buSzPct val="90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x-none" sz="1400" dirty="0" smtClean="0">
                <a:solidFill>
                  <a:srgbClr val="0F5494"/>
                </a:solidFill>
                <a:latin typeface="Arial" panose="020B0604020202020204" pitchFamily="34" charset="0"/>
                <a:ea typeface="Verdana" pitchFamily="34" charset="0"/>
                <a:cs typeface="Arial" panose="020B0604020202020204" pitchFamily="34" charset="0"/>
              </a:rPr>
              <a:t>Kreirajte elektronsku aplikaciju pozivajući se na dobijeni</a:t>
            </a:r>
            <a:r>
              <a:rPr lang="en-GB" sz="1400" dirty="0" smtClean="0">
                <a:solidFill>
                  <a:srgbClr val="0F5494"/>
                </a:solidFill>
                <a:latin typeface="Arial" panose="020B0604020202020204" pitchFamily="34" charset="0"/>
                <a:ea typeface="Verdana" pitchFamily="34" charset="0"/>
                <a:cs typeface="Arial" panose="020B0604020202020204" pitchFamily="34" charset="0"/>
              </a:rPr>
              <a:t> PIC</a:t>
            </a:r>
          </a:p>
          <a:p>
            <a:pPr marL="1200150" lvl="3" indent="-342900" algn="l" defTabSz="449263">
              <a:spcBef>
                <a:spcPts val="0"/>
              </a:spcBef>
              <a:spcAft>
                <a:spcPts val="300"/>
              </a:spcAft>
              <a:buClr>
                <a:srgbClr val="C00000"/>
              </a:buClr>
              <a:buSzPct val="90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x-none" sz="1400" dirty="0" smtClean="0">
                <a:solidFill>
                  <a:srgbClr val="0F5494"/>
                </a:solidFill>
                <a:latin typeface="Arial" panose="020B0604020202020204" pitchFamily="34" charset="0"/>
                <a:ea typeface="Verdana" pitchFamily="34" charset="0"/>
                <a:cs typeface="Arial" panose="020B0604020202020204" pitchFamily="34" charset="0"/>
              </a:rPr>
              <a:t>Popunite</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en-GB" sz="1400" dirty="0" err="1" smtClean="0">
                <a:solidFill>
                  <a:srgbClr val="0F5494"/>
                </a:solidFill>
                <a:latin typeface="Arial" panose="020B0604020202020204" pitchFamily="34" charset="0"/>
                <a:ea typeface="Verdana" pitchFamily="34" charset="0"/>
                <a:cs typeface="Arial" panose="020B0604020202020204" pitchFamily="34" charset="0"/>
              </a:rPr>
              <a:t>eForm</a:t>
            </a:r>
            <a:endParaRPr lang="en-GB" sz="1400" dirty="0" smtClean="0">
              <a:solidFill>
                <a:srgbClr val="0F5494"/>
              </a:solidFill>
              <a:latin typeface="Arial" panose="020B0604020202020204" pitchFamily="34" charset="0"/>
              <a:ea typeface="Verdana" pitchFamily="34" charset="0"/>
              <a:cs typeface="Arial" panose="020B0604020202020204" pitchFamily="34" charset="0"/>
            </a:endParaRPr>
          </a:p>
          <a:p>
            <a:pPr marL="1200150" lvl="3" indent="-342900" algn="l" defTabSz="449263">
              <a:spcBef>
                <a:spcPts val="0"/>
              </a:spcBef>
              <a:spcAft>
                <a:spcPts val="300"/>
              </a:spcAft>
              <a:buClr>
                <a:srgbClr val="C00000"/>
              </a:buClr>
              <a:buSzPct val="90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x-none" sz="1400" dirty="0" smtClean="0">
                <a:solidFill>
                  <a:srgbClr val="0F5494"/>
                </a:solidFill>
                <a:latin typeface="Arial" panose="020B0604020202020204" pitchFamily="34" charset="0"/>
                <a:ea typeface="Verdana" pitchFamily="34" charset="0"/>
                <a:cs typeface="Arial" panose="020B0604020202020204" pitchFamily="34" charset="0"/>
              </a:rPr>
              <a:t>Prikačite popunjene verzije dodatnih dokumenata uz</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en-GB" sz="1400" dirty="0" err="1" smtClean="0">
                <a:solidFill>
                  <a:srgbClr val="0F5494"/>
                </a:solidFill>
                <a:latin typeface="Arial" panose="020B0604020202020204" pitchFamily="34" charset="0"/>
                <a:ea typeface="Verdana" pitchFamily="34" charset="0"/>
                <a:cs typeface="Arial" panose="020B0604020202020204" pitchFamily="34" charset="0"/>
              </a:rPr>
              <a:t>eForm</a:t>
            </a:r>
            <a:endParaRPr lang="en-GB" sz="1400" dirty="0" smtClean="0">
              <a:solidFill>
                <a:srgbClr val="0F5494"/>
              </a:solidFill>
              <a:latin typeface="Arial" panose="020B0604020202020204" pitchFamily="34" charset="0"/>
              <a:ea typeface="Verdana" pitchFamily="34" charset="0"/>
              <a:cs typeface="Arial" panose="020B0604020202020204" pitchFamily="34" charset="0"/>
            </a:endParaRPr>
          </a:p>
          <a:p>
            <a:pPr marL="1200150" lvl="3" indent="-342900" algn="l" defTabSz="449263">
              <a:spcBef>
                <a:spcPts val="0"/>
              </a:spcBef>
              <a:spcAft>
                <a:spcPts val="1200"/>
              </a:spcAft>
              <a:buClr>
                <a:srgbClr val="C00000"/>
              </a:buClr>
              <a:buSzPct val="90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x-none" sz="1400" dirty="0" smtClean="0">
                <a:solidFill>
                  <a:srgbClr val="0F5494"/>
                </a:solidFill>
                <a:latin typeface="Arial" panose="020B0604020202020204" pitchFamily="34" charset="0"/>
                <a:ea typeface="Verdana" pitchFamily="34" charset="0"/>
                <a:cs typeface="Arial" panose="020B0604020202020204" pitchFamily="34" charset="0"/>
              </a:rPr>
              <a:t>Podnesite</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en-GB" sz="1400" dirty="0" err="1" smtClean="0">
                <a:solidFill>
                  <a:srgbClr val="0F5494"/>
                </a:solidFill>
                <a:latin typeface="Arial" panose="020B0604020202020204" pitchFamily="34" charset="0"/>
                <a:ea typeface="Verdana" pitchFamily="34" charset="0"/>
                <a:cs typeface="Arial" panose="020B0604020202020204" pitchFamily="34" charset="0"/>
              </a:rPr>
              <a:t>eForm</a:t>
            </a:r>
            <a:r>
              <a:rPr lang="en-GB" sz="1400" dirty="0" smtClean="0">
                <a:solidFill>
                  <a:srgbClr val="0F5494"/>
                </a:solidFill>
                <a:latin typeface="Arial" panose="020B0604020202020204" pitchFamily="34" charset="0"/>
                <a:ea typeface="Verdana" pitchFamily="34" charset="0"/>
                <a:cs typeface="Arial" panose="020B0604020202020204" pitchFamily="34" charset="0"/>
              </a:rPr>
              <a:t> </a:t>
            </a:r>
            <a:r>
              <a:rPr lang="en-GB" sz="1400" i="1" dirty="0" smtClean="0">
                <a:solidFill>
                  <a:srgbClr val="0F5494"/>
                </a:solidFill>
                <a:latin typeface="Arial" panose="020B0604020202020204" pitchFamily="34" charset="0"/>
                <a:ea typeface="Verdana" pitchFamily="34" charset="0"/>
                <a:cs typeface="Arial" panose="020B0604020202020204" pitchFamily="34" charset="0"/>
              </a:rPr>
              <a:t>on-line</a:t>
            </a:r>
            <a:endParaRPr lang="en-GB" sz="1400" i="1" dirty="0" smtClean="0">
              <a:solidFill>
                <a:srgbClr val="0F5494"/>
              </a:solidFill>
              <a:latin typeface="Arial" panose="020B0604020202020204" pitchFamily="34" charset="0"/>
              <a:cs typeface="Arial" panose="020B0604020202020204" pitchFamily="34" charset="0"/>
            </a:endParaRPr>
          </a:p>
          <a:p>
            <a:pPr marL="542925" indent="-361950">
              <a:spcAft>
                <a:spcPts val="600"/>
              </a:spcAft>
              <a:buClr>
                <a:srgbClr val="C00000"/>
              </a:buClr>
              <a:buSzPct val="90000"/>
              <a:buFont typeface="Wingdings" panose="05000000000000000000" pitchFamily="2" charset="2"/>
              <a:buChar char="§"/>
              <a:defRPr/>
            </a:pPr>
            <a:r>
              <a:rPr lang="x-none" b="1" dirty="0" smtClean="0">
                <a:latin typeface="Arial" panose="020B0604020202020204" pitchFamily="34" charset="0"/>
                <a:cs typeface="Arial" panose="020B0604020202020204" pitchFamily="34" charset="0"/>
              </a:rPr>
              <a:t>Tekući</a:t>
            </a:r>
            <a:r>
              <a:rPr lang="en-GB" b="1" dirty="0" smtClean="0">
                <a:latin typeface="Arial" panose="020B0604020202020204" pitchFamily="34" charset="0"/>
                <a:cs typeface="Arial" panose="020B0604020202020204" pitchFamily="34" charset="0"/>
              </a:rPr>
              <a:t> Erasmus Mundus </a:t>
            </a:r>
            <a:r>
              <a:rPr lang="x-none" b="1" dirty="0" smtClean="0">
                <a:latin typeface="Arial" panose="020B0604020202020204" pitchFamily="34" charset="0"/>
                <a:cs typeface="Arial" panose="020B0604020202020204" pitchFamily="34" charset="0"/>
              </a:rPr>
              <a:t>master programi (EMMCs)</a:t>
            </a:r>
            <a:endParaRPr lang="en-GB" b="1" dirty="0" smtClean="0">
              <a:latin typeface="Arial" panose="020B0604020202020204" pitchFamily="34" charset="0"/>
              <a:cs typeface="Arial" panose="020B0604020202020204" pitchFamily="34" charset="0"/>
            </a:endParaRPr>
          </a:p>
          <a:p>
            <a:pPr marL="809625" lvl="1" indent="-266700" algn="l">
              <a:spcBef>
                <a:spcPts val="0"/>
              </a:spcBef>
              <a:spcAft>
                <a:spcPts val="1200"/>
              </a:spcAft>
              <a:buClr>
                <a:srgbClr val="C00000"/>
              </a:buClr>
              <a:buSzPct val="90000"/>
              <a:buFont typeface="Courier New" panose="02070309020205020404" pitchFamily="49" charset="0"/>
              <a:buChar char="o"/>
              <a:defRPr/>
            </a:pPr>
            <a:r>
              <a:rPr lang="en-GB" sz="1400" dirty="0" smtClean="0">
                <a:latin typeface="Arial" panose="020B0604020202020204" pitchFamily="34" charset="0"/>
                <a:cs typeface="Arial" panose="020B0604020202020204" pitchFamily="34" charset="0"/>
                <a:hlinkClick r:id="rId3"/>
              </a:rPr>
              <a:t>http://eacea.ec.europa.eu/erasmus_mundus/results_compendia/selected_projects_action_1_master_courses_en.php</a:t>
            </a:r>
            <a:endParaRPr lang="en-GB" sz="1400" dirty="0" smtClean="0">
              <a:latin typeface="Arial" panose="020B0604020202020204" pitchFamily="34" charset="0"/>
              <a:cs typeface="Arial" panose="020B0604020202020204" pitchFamily="34" charset="0"/>
            </a:endParaRPr>
          </a:p>
          <a:p>
            <a:pPr marL="542925" indent="-361950">
              <a:spcAft>
                <a:spcPts val="600"/>
              </a:spcAft>
              <a:buClr>
                <a:srgbClr val="C00000"/>
              </a:buClr>
              <a:buSzPct val="90000"/>
              <a:buFont typeface="Wingdings" panose="05000000000000000000" pitchFamily="2" charset="2"/>
              <a:buChar char="§"/>
              <a:defRPr/>
            </a:pPr>
            <a:r>
              <a:rPr lang="x-none" b="1" dirty="0" smtClean="0">
                <a:latin typeface="Arial" panose="020B0604020202020204" pitchFamily="34" charset="0"/>
                <a:cs typeface="Arial" panose="020B0604020202020204" pitchFamily="34" charset="0"/>
              </a:rPr>
              <a:t>Najbolji primeri zajedničkih programa</a:t>
            </a:r>
            <a:endParaRPr lang="en-GB" b="1" dirty="0" smtClean="0">
              <a:latin typeface="Arial" panose="020B0604020202020204" pitchFamily="34" charset="0"/>
              <a:cs typeface="Arial" panose="020B0604020202020204" pitchFamily="34" charset="0"/>
            </a:endParaRPr>
          </a:p>
          <a:p>
            <a:pPr marL="809625" lvl="1" indent="-266700" algn="l">
              <a:spcBef>
                <a:spcPts val="0"/>
              </a:spcBef>
              <a:spcAft>
                <a:spcPts val="1200"/>
              </a:spcAft>
              <a:buClr>
                <a:srgbClr val="C00000"/>
              </a:buClr>
              <a:buSzPct val="90000"/>
              <a:buFont typeface="Courier New" panose="02070309020205020404" pitchFamily="49" charset="0"/>
              <a:buChar char="o"/>
              <a:defRPr/>
            </a:pPr>
            <a:r>
              <a:rPr lang="en-GB" sz="1400" dirty="0" smtClean="0">
                <a:latin typeface="Arial" panose="020B0604020202020204" pitchFamily="34" charset="0"/>
                <a:cs typeface="Arial" panose="020B0604020202020204" pitchFamily="34" charset="0"/>
                <a:hlinkClick r:id="rId4"/>
              </a:rPr>
              <a:t>http://eacea.ec.europa.eu/erasmus_mundus/tools/good_practices_en.php</a:t>
            </a:r>
            <a:endParaRPr lang="en-GB" sz="1400" b="1"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02354358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57146" y="1777284"/>
            <a:ext cx="8250116" cy="361896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a:lstStyle>
          <a:p>
            <a:pPr algn="ctr"/>
            <a:r>
              <a:rPr lang="x-none" sz="3200" b="1" cap="none" smtClean="0">
                <a:hlinkClick r:id="rId2"/>
              </a:rPr>
              <a:t>www.tempusmontenegro.ac.me</a:t>
            </a:r>
            <a:endParaRPr lang="x-none" sz="3200" b="1" cap="none" dirty="0" smtClean="0"/>
          </a:p>
          <a:p>
            <a:pPr algn="ctr"/>
            <a:r>
              <a:rPr lang="x-none" sz="3200" b="1" cap="none" smtClean="0"/>
              <a:t>www.eacea</a:t>
            </a:r>
            <a:r>
              <a:rPr lang="en-US" sz="3200" b="1" cap="none" dirty="0" smtClean="0"/>
              <a:t>.</a:t>
            </a:r>
            <a:r>
              <a:rPr lang="en-US" sz="3200" b="1" cap="none" dirty="0" err="1" smtClean="0"/>
              <a:t>ec.europa.eu</a:t>
            </a:r>
            <a:endParaRPr lang="en-US" sz="3200" b="1" cap="none" dirty="0"/>
          </a:p>
        </p:txBody>
      </p:sp>
    </p:spTree>
    <p:extLst>
      <p:ext uri="{BB962C8B-B14F-4D97-AF65-F5344CB8AC3E}">
        <p14:creationId xmlns="" xmlns:p14="http://schemas.microsoft.com/office/powerpoint/2010/main" val="364230734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mtClean="0"/>
              <a:t>Zajednički master programi </a:t>
            </a:r>
            <a:br>
              <a:rPr lang="sl-SI" smtClean="0"/>
            </a:br>
            <a:r>
              <a:rPr lang="sl-SI" smtClean="0"/>
              <a:t>(Joint Master Degrees – JMD)</a:t>
            </a:r>
            <a:endParaRPr lang="en-US" dirty="0"/>
          </a:p>
        </p:txBody>
      </p:sp>
      <p:sp>
        <p:nvSpPr>
          <p:cNvPr id="4" name="Text Placeholder 3"/>
          <p:cNvSpPr>
            <a:spLocks noGrp="1"/>
          </p:cNvSpPr>
          <p:nvPr>
            <p:ph type="body" sz="half" idx="2"/>
          </p:nvPr>
        </p:nvSpPr>
        <p:spPr>
          <a:xfrm>
            <a:off x="1104899" y="1936245"/>
            <a:ext cx="4537809" cy="4572000"/>
          </a:xfrm>
        </p:spPr>
        <p:txBody>
          <a:bodyPr>
            <a:normAutofit lnSpcReduction="10000"/>
          </a:bodyPr>
          <a:lstStyle/>
          <a:p>
            <a:pPr marL="177800" indent="-177800">
              <a:buFont typeface="Wingdings" pitchFamily="2" charset="2"/>
              <a:buChar char="§"/>
            </a:pPr>
            <a:r>
              <a:rPr lang="sl-SI" sz="2200" dirty="0" smtClean="0"/>
              <a:t> JMD su </a:t>
            </a:r>
            <a:r>
              <a:rPr lang="en-US" sz="2200" dirty="0" err="1" smtClean="0"/>
              <a:t>presti</a:t>
            </a:r>
            <a:r>
              <a:rPr lang="x-none" sz="2200" dirty="0" smtClean="0"/>
              <a:t>žni </a:t>
            </a:r>
            <a:r>
              <a:rPr lang="sl-SI" sz="2200" dirty="0" smtClean="0"/>
              <a:t>master studijski programi od 60, 90 ili 120 ECTS koje izvodi međunarodni konzorcijum uz eventualno učešće drugih akademskih ili neakademskih partnera koji posjeduju odgovarajući nivo stručnosti na polju koje pokriva zajednički program</a:t>
            </a:r>
          </a:p>
          <a:p>
            <a:pPr marL="177800" indent="-177800">
              <a:buFont typeface="Wingdings" pitchFamily="2" charset="2"/>
              <a:buChar char="§"/>
            </a:pPr>
            <a:r>
              <a:rPr lang="sl-SI" sz="2200" dirty="0" smtClean="0"/>
              <a:t>Doprinose ostvarivanju Strategije Evropa 2020 i Strateškog okvira za obrazovanje i obuke (ET 2020)</a:t>
            </a:r>
          </a:p>
          <a:p>
            <a:pPr marL="177800" indent="-177800">
              <a:buFont typeface="Wingdings" pitchFamily="2" charset="2"/>
              <a:buChar char="§"/>
            </a:pPr>
            <a:r>
              <a:rPr lang="sl-SI" sz="2200" dirty="0" smtClean="0"/>
              <a:t>Usmjerenost na zapošljivost studenata</a:t>
            </a:r>
            <a:endParaRPr lang="en-US" sz="2200" dirty="0"/>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881158" y="2000738"/>
            <a:ext cx="5201054" cy="3993662"/>
          </a:xfrm>
          <a:prstGeom prst="rect">
            <a:avLst/>
          </a:prstGeom>
        </p:spPr>
      </p:pic>
    </p:spTree>
    <p:extLst>
      <p:ext uri="{BB962C8B-B14F-4D97-AF65-F5344CB8AC3E}">
        <p14:creationId xmlns="" xmlns:p14="http://schemas.microsoft.com/office/powerpoint/2010/main" val="36835446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sl-SI" sz="3200" dirty="0" smtClean="0"/>
              <a:t>Zajedničke master programe: </a:t>
            </a:r>
            <a:endParaRPr lang="en-US" sz="3200" dirty="0"/>
          </a:p>
        </p:txBody>
      </p:sp>
      <p:sp>
        <p:nvSpPr>
          <p:cNvPr id="14" name="Content Placeholder 13"/>
          <p:cNvSpPr>
            <a:spLocks noGrp="1"/>
          </p:cNvSpPr>
          <p:nvPr>
            <p:ph idx="1"/>
          </p:nvPr>
        </p:nvSpPr>
        <p:spPr>
          <a:xfrm>
            <a:off x="1104900" y="1897170"/>
            <a:ext cx="9982200" cy="4128492"/>
          </a:xfrm>
        </p:spPr>
        <p:txBody>
          <a:bodyPr>
            <a:normAutofit/>
          </a:bodyPr>
          <a:lstStyle/>
          <a:p>
            <a:r>
              <a:rPr lang="sl-SI" sz="2200" dirty="0"/>
              <a:t>r</a:t>
            </a:r>
            <a:r>
              <a:rPr lang="sl-SI" sz="2200" dirty="0" smtClean="0"/>
              <a:t>azvijaju i sprovode univerziteti iz najmanje tri različite programske zemlje i, po potrebi,</a:t>
            </a:r>
            <a:r>
              <a:rPr lang="sl-SI" sz="2200" dirty="0" smtClean="0">
                <a:solidFill>
                  <a:srgbClr val="FF0000"/>
                </a:solidFill>
              </a:rPr>
              <a:t> iz partnerskih zemalja</a:t>
            </a:r>
            <a:endParaRPr lang="en-US" sz="2200" dirty="0" smtClean="0">
              <a:solidFill>
                <a:srgbClr val="FF0000"/>
              </a:solidFill>
            </a:endParaRPr>
          </a:p>
          <a:p>
            <a:r>
              <a:rPr lang="sl-SI" sz="2200" dirty="0"/>
              <a:t>k</a:t>
            </a:r>
            <a:r>
              <a:rPr lang="sl-SI" sz="2200" dirty="0" smtClean="0"/>
              <a:t>arakteriše obavezan period studiranja u bar dvije različite programske zemlje </a:t>
            </a:r>
          </a:p>
          <a:p>
            <a:r>
              <a:rPr lang="sl-SI" sz="2200" dirty="0" smtClean="0"/>
              <a:t>prati dodjeljivanje priznatih </a:t>
            </a:r>
            <a:r>
              <a:rPr lang="sl-SI" sz="2200" dirty="0" smtClean="0">
                <a:solidFill>
                  <a:srgbClr val="FF0000"/>
                </a:solidFill>
              </a:rPr>
              <a:t>zajedničkih ili višestrukih diploma </a:t>
            </a:r>
            <a:endParaRPr lang="en-US" sz="2200" dirty="0">
              <a:solidFill>
                <a:srgbClr val="FF0000"/>
              </a:solidFill>
            </a:endParaRPr>
          </a:p>
        </p:txBody>
      </p:sp>
    </p:spTree>
    <p:extLst>
      <p:ext uri="{BB962C8B-B14F-4D97-AF65-F5344CB8AC3E}">
        <p14:creationId xmlns="" xmlns:p14="http://schemas.microsoft.com/office/powerpoint/2010/main" val="16542553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sl-SI" sz="3200" smtClean="0"/>
              <a:t>Finansijska podrška biće dodeljena za: </a:t>
            </a:r>
            <a:endParaRPr lang="en-US" sz="3200" dirty="0"/>
          </a:p>
        </p:txBody>
      </p:sp>
      <p:sp>
        <p:nvSpPr>
          <p:cNvPr id="14" name="Content Placeholder 13"/>
          <p:cNvSpPr>
            <a:spLocks noGrp="1"/>
          </p:cNvSpPr>
          <p:nvPr>
            <p:ph idx="1"/>
          </p:nvPr>
        </p:nvSpPr>
        <p:spPr>
          <a:xfrm>
            <a:off x="1104900" y="1811205"/>
            <a:ext cx="9982200" cy="3964364"/>
          </a:xfrm>
        </p:spPr>
        <p:txBody>
          <a:bodyPr>
            <a:normAutofit/>
          </a:bodyPr>
          <a:lstStyle/>
          <a:p>
            <a:r>
              <a:rPr lang="sl-SI" sz="2200" dirty="0">
                <a:solidFill>
                  <a:srgbClr val="FF0000"/>
                </a:solidFill>
              </a:rPr>
              <a:t>u</a:t>
            </a:r>
            <a:r>
              <a:rPr lang="sl-SI" sz="2200" dirty="0" smtClean="0">
                <a:solidFill>
                  <a:srgbClr val="FF0000"/>
                </a:solidFill>
              </a:rPr>
              <a:t>pravljanje</a:t>
            </a:r>
            <a:r>
              <a:rPr lang="sl-SI" sz="2200" dirty="0" smtClean="0"/>
              <a:t> konzorcijumom i sprovođenje </a:t>
            </a:r>
            <a:r>
              <a:rPr lang="x-none" sz="2200" dirty="0" smtClean="0"/>
              <a:t>Zajedničkog master programa</a:t>
            </a:r>
            <a:r>
              <a:rPr lang="sl-SI" sz="2200" dirty="0" smtClean="0"/>
              <a:t> za najmanje 3 uzastupna upisa studenata</a:t>
            </a:r>
            <a:endParaRPr lang="en-US" sz="2200" dirty="0" smtClean="0"/>
          </a:p>
          <a:p>
            <a:r>
              <a:rPr lang="sl-SI" sz="2200" dirty="0"/>
              <a:t>p</a:t>
            </a:r>
            <a:r>
              <a:rPr lang="sl-SI" sz="2200" dirty="0" smtClean="0"/>
              <a:t>okrivanje troškova za </a:t>
            </a:r>
            <a:r>
              <a:rPr lang="sl-SI" sz="2200" dirty="0" smtClean="0">
                <a:solidFill>
                  <a:srgbClr val="FF0000"/>
                </a:solidFill>
              </a:rPr>
              <a:t>gostujuće predavače </a:t>
            </a:r>
            <a:r>
              <a:rPr lang="sl-SI" sz="2200" dirty="0" smtClean="0"/>
              <a:t>koji doprinose sprovođenju JMD i postizanju odgovarajućeg nivoa kvaliteta </a:t>
            </a:r>
            <a:endParaRPr lang="en-US" sz="2200" dirty="0" smtClean="0"/>
          </a:p>
          <a:p>
            <a:r>
              <a:rPr lang="sl-SI" sz="2200" dirty="0"/>
              <a:t>v</a:t>
            </a:r>
            <a:r>
              <a:rPr lang="sl-SI" sz="2200" dirty="0" smtClean="0"/>
              <a:t>eliki broj studentskih </a:t>
            </a:r>
            <a:r>
              <a:rPr lang="sl-SI" sz="2200" dirty="0" smtClean="0">
                <a:solidFill>
                  <a:srgbClr val="FF0000"/>
                </a:solidFill>
              </a:rPr>
              <a:t>stipendija </a:t>
            </a:r>
            <a:r>
              <a:rPr lang="sl-SI" sz="2200" dirty="0" smtClean="0"/>
              <a:t>za najbolje kandidate širom svijeta </a:t>
            </a:r>
          </a:p>
        </p:txBody>
      </p:sp>
    </p:spTree>
    <p:extLst>
      <p:ext uri="{BB962C8B-B14F-4D97-AF65-F5344CB8AC3E}">
        <p14:creationId xmlns="" xmlns:p14="http://schemas.microsoft.com/office/powerpoint/2010/main" val="16542553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sl-SI" sz="3200" smtClean="0"/>
              <a:t>Nosilac studentske stipendije će: </a:t>
            </a:r>
            <a:endParaRPr lang="en-US" sz="3200" dirty="0"/>
          </a:p>
        </p:txBody>
      </p:sp>
      <p:sp>
        <p:nvSpPr>
          <p:cNvPr id="14" name="Content Placeholder 13"/>
          <p:cNvSpPr>
            <a:spLocks noGrp="1"/>
          </p:cNvSpPr>
          <p:nvPr>
            <p:ph idx="1"/>
          </p:nvPr>
        </p:nvSpPr>
        <p:spPr>
          <a:xfrm>
            <a:off x="1104900" y="1811205"/>
            <a:ext cx="9982200" cy="4198826"/>
          </a:xfrm>
        </p:spPr>
        <p:txBody>
          <a:bodyPr>
            <a:normAutofit/>
          </a:bodyPr>
          <a:lstStyle/>
          <a:p>
            <a:r>
              <a:rPr lang="sl-SI" sz="2200" dirty="0"/>
              <a:t>d</a:t>
            </a:r>
            <a:r>
              <a:rPr lang="sl-SI" sz="2200" dirty="0" smtClean="0"/>
              <a:t>obiti </a:t>
            </a:r>
            <a:r>
              <a:rPr lang="sl-SI" sz="2200" dirty="0" smtClean="0">
                <a:solidFill>
                  <a:srgbClr val="FF0000"/>
                </a:solidFill>
              </a:rPr>
              <a:t>pun iznos stipendije </a:t>
            </a:r>
            <a:r>
              <a:rPr lang="sl-SI" sz="2200" dirty="0" smtClean="0"/>
              <a:t>koja pokriva školarinu, putovanja i troškove života </a:t>
            </a:r>
            <a:endParaRPr lang="en-US" sz="2200" dirty="0" smtClean="0"/>
          </a:p>
          <a:p>
            <a:r>
              <a:rPr lang="sl-SI" sz="2200" dirty="0" smtClean="0"/>
              <a:t>imati pokriveno </a:t>
            </a:r>
            <a:r>
              <a:rPr lang="sl-SI" sz="2200" dirty="0" smtClean="0">
                <a:solidFill>
                  <a:srgbClr val="FF0000"/>
                </a:solidFill>
              </a:rPr>
              <a:t>zdravstveno osiguranje </a:t>
            </a:r>
            <a:r>
              <a:rPr lang="sl-SI" sz="2200" dirty="0" smtClean="0"/>
              <a:t>i </a:t>
            </a:r>
            <a:r>
              <a:rPr lang="sl-SI" sz="2200" dirty="0" smtClean="0">
                <a:solidFill>
                  <a:srgbClr val="FF0000"/>
                </a:solidFill>
              </a:rPr>
              <a:t>osiguranje u slučaju nesreće </a:t>
            </a:r>
          </a:p>
          <a:p>
            <a:r>
              <a:rPr lang="sl-SI" sz="2200" dirty="0" smtClean="0"/>
              <a:t>studirati (</a:t>
            </a:r>
            <a:r>
              <a:rPr lang="sl-SI" sz="2200" dirty="0"/>
              <a:t>raditi istraživanje/biće na praksi) </a:t>
            </a:r>
            <a:r>
              <a:rPr lang="sl-SI" sz="2200" dirty="0" smtClean="0"/>
              <a:t>u bar </a:t>
            </a:r>
            <a:r>
              <a:rPr lang="sl-SI" sz="2200" dirty="0" smtClean="0">
                <a:solidFill>
                  <a:srgbClr val="FF0000"/>
                </a:solidFill>
              </a:rPr>
              <a:t>dvije različite programske zemlje </a:t>
            </a:r>
            <a:r>
              <a:rPr lang="sl-SI" sz="2200" dirty="0" smtClean="0"/>
              <a:t>u okviru JMD konzorcijuma</a:t>
            </a:r>
          </a:p>
          <a:p>
            <a:r>
              <a:rPr lang="sl-SI" sz="2200" dirty="0"/>
              <a:t>b</a:t>
            </a:r>
            <a:r>
              <a:rPr lang="sl-SI" sz="2200" dirty="0" smtClean="0"/>
              <a:t>iće mu dodijeljena priznata </a:t>
            </a:r>
            <a:r>
              <a:rPr lang="sl-SI" sz="2200" dirty="0" smtClean="0">
                <a:solidFill>
                  <a:srgbClr val="FF0000"/>
                </a:solidFill>
              </a:rPr>
              <a:t>zajednička ili višestruka diploma </a:t>
            </a:r>
            <a:r>
              <a:rPr lang="sl-SI" sz="2200" dirty="0" smtClean="0"/>
              <a:t>(čiji je sastavni dio dodatak zajedničkoj diplomi) po uspješnom okončanju master studija </a:t>
            </a:r>
          </a:p>
          <a:p>
            <a:r>
              <a:rPr lang="sl-SI" sz="2200" dirty="0" smtClean="0"/>
              <a:t>imati mogućnost da se priključi </a:t>
            </a:r>
            <a:r>
              <a:rPr lang="sl-SI" sz="2200" dirty="0" smtClean="0">
                <a:solidFill>
                  <a:srgbClr val="FF0000"/>
                </a:solidFill>
              </a:rPr>
              <a:t>Asocijaciji studenata i alumnista </a:t>
            </a:r>
            <a:r>
              <a:rPr lang="sl-SI" sz="2200" dirty="0" smtClean="0"/>
              <a:t>programa Erazmus+</a:t>
            </a:r>
          </a:p>
        </p:txBody>
      </p:sp>
    </p:spTree>
    <p:extLst>
      <p:ext uri="{BB962C8B-B14F-4D97-AF65-F5344CB8AC3E}">
        <p14:creationId xmlns="" xmlns:p14="http://schemas.microsoft.com/office/powerpoint/2010/main" val="16542553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z="3200" dirty="0" smtClean="0"/>
              <a:t>Koraci koji slijede </a:t>
            </a:r>
            <a:endParaRPr lang="en-US" sz="3200" dirty="0"/>
          </a:p>
        </p:txBody>
      </p:sp>
      <p:graphicFrame>
        <p:nvGraphicFramePr>
          <p:cNvPr id="4" name="Content Placeholder 3" descr="Stacked List"/>
          <p:cNvGraphicFramePr>
            <a:graphicFrameLocks noGrp="1"/>
          </p:cNvGraphicFramePr>
          <p:nvPr>
            <p:ph idx="1"/>
            <p:extLst>
              <p:ext uri="{D42A27DB-BD31-4B8C-83A1-F6EECF244321}">
                <p14:modId xmlns="" xmlns:p14="http://schemas.microsoft.com/office/powerpoint/2010/main" val="2470097080"/>
              </p:ext>
            </p:extLst>
          </p:nvPr>
        </p:nvGraphicFramePr>
        <p:xfrm>
          <a:off x="1104900" y="1296537"/>
          <a:ext cx="9982200" cy="5254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2450947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57146" y="1098062"/>
            <a:ext cx="8250116" cy="1096962"/>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a:lstStyle>
          <a:p>
            <a:r>
              <a:rPr lang="en-US" sz="3200" cap="none" dirty="0" err="1"/>
              <a:t>O</a:t>
            </a:r>
            <a:r>
              <a:rPr lang="en-US" sz="3200" cap="none" dirty="0" err="1" smtClean="0"/>
              <a:t>snovni</a:t>
            </a:r>
            <a:r>
              <a:rPr lang="en-US" sz="3200" cap="none" dirty="0" smtClean="0"/>
              <a:t> </a:t>
            </a:r>
            <a:r>
              <a:rPr lang="en-US" sz="3200" cap="none" dirty="0" err="1" smtClean="0"/>
              <a:t>principi</a:t>
            </a:r>
            <a:r>
              <a:rPr lang="en-US" sz="3200" cap="none" dirty="0" smtClean="0"/>
              <a:t> u </a:t>
            </a:r>
            <a:r>
              <a:rPr lang="en-US" sz="3200" cap="none" dirty="0" err="1" smtClean="0"/>
              <a:t>vezi</a:t>
            </a:r>
            <a:r>
              <a:rPr lang="en-US" sz="3200" cap="none" dirty="0" smtClean="0"/>
              <a:t> </a:t>
            </a:r>
            <a:r>
              <a:rPr lang="en-US" sz="3200" cap="none" dirty="0" err="1" smtClean="0"/>
              <a:t>sa</a:t>
            </a:r>
            <a:r>
              <a:rPr lang="en-US" sz="3200" cap="none" dirty="0" smtClean="0"/>
              <a:t> </a:t>
            </a:r>
            <a:r>
              <a:rPr lang="x-none" sz="3200" cap="none" dirty="0" smtClean="0"/>
              <a:t>Zajedničkim master programima</a:t>
            </a:r>
            <a:endParaRPr lang="en-US" sz="3200" cap="none" dirty="0"/>
          </a:p>
        </p:txBody>
      </p:sp>
      <p:sp>
        <p:nvSpPr>
          <p:cNvPr id="6" name="Content Placeholder 13"/>
          <p:cNvSpPr txBox="1">
            <a:spLocks/>
          </p:cNvSpPr>
          <p:nvPr/>
        </p:nvSpPr>
        <p:spPr>
          <a:xfrm>
            <a:off x="807915" y="2569305"/>
            <a:ext cx="9982200" cy="3065586"/>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endParaRPr lang="sl-SI" sz="2200" dirty="0" smtClean="0"/>
          </a:p>
        </p:txBody>
      </p:sp>
      <p:sp>
        <p:nvSpPr>
          <p:cNvPr id="7" name="Content Placeholder 13"/>
          <p:cNvSpPr txBox="1">
            <a:spLocks/>
          </p:cNvSpPr>
          <p:nvPr/>
        </p:nvSpPr>
        <p:spPr>
          <a:xfrm>
            <a:off x="667239" y="2858452"/>
            <a:ext cx="10649438" cy="2581040"/>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342900" indent="-342900">
              <a:lnSpc>
                <a:spcPct val="100000"/>
              </a:lnSpc>
              <a:buFont typeface="Arial" panose="020B0604020202020204" pitchFamily="34" charset="0"/>
              <a:buChar char="•"/>
            </a:pPr>
            <a:r>
              <a:rPr lang="sl-SI" sz="2200" dirty="0" smtClean="0"/>
              <a:t>Samo će </a:t>
            </a:r>
            <a:r>
              <a:rPr lang="sl-SI" sz="2200" dirty="0" smtClean="0">
                <a:solidFill>
                  <a:srgbClr val="FF0000"/>
                </a:solidFill>
              </a:rPr>
              <a:t>izuzetni </a:t>
            </a:r>
            <a:r>
              <a:rPr lang="sl-SI" sz="2200" dirty="0" smtClean="0"/>
              <a:t>zajednički studijski programi biti odabrani i finansirani</a:t>
            </a:r>
          </a:p>
          <a:p>
            <a:pPr>
              <a:lnSpc>
                <a:spcPct val="100000"/>
              </a:lnSpc>
            </a:pPr>
            <a:endParaRPr lang="sl-SI" sz="2200" dirty="0" smtClean="0"/>
          </a:p>
          <a:p>
            <a:pPr marL="342900" indent="-342900">
              <a:lnSpc>
                <a:spcPct val="100000"/>
              </a:lnSpc>
              <a:buFont typeface="Arial" panose="020B0604020202020204" pitchFamily="34" charset="0"/>
              <a:buChar char="•"/>
            </a:pPr>
            <a:r>
              <a:rPr lang="sl-SI" sz="2200" dirty="0" smtClean="0"/>
              <a:t>Dodjeljivaće se </a:t>
            </a:r>
            <a:r>
              <a:rPr lang="sl-SI" sz="2200" dirty="0" smtClean="0">
                <a:solidFill>
                  <a:srgbClr val="FF0000"/>
                </a:solidFill>
              </a:rPr>
              <a:t>puni iznosi stipendija </a:t>
            </a:r>
            <a:r>
              <a:rPr lang="sl-SI" sz="2200" dirty="0" smtClean="0"/>
              <a:t>za najbolje kandidate širom svijeta, pri čemu će namanje 75% sredstava biti namijenjeno studentima iz partnerskih zemalja </a:t>
            </a:r>
          </a:p>
          <a:p>
            <a:pPr>
              <a:lnSpc>
                <a:spcPct val="100000"/>
              </a:lnSpc>
            </a:pPr>
            <a:endParaRPr lang="sl-SI" sz="2200" dirty="0" smtClean="0"/>
          </a:p>
          <a:p>
            <a:pPr>
              <a:lnSpc>
                <a:spcPct val="100000"/>
              </a:lnSpc>
            </a:pPr>
            <a:endParaRPr lang="sl-SI" sz="2200" dirty="0" smtClean="0"/>
          </a:p>
          <a:p>
            <a:pPr>
              <a:lnSpc>
                <a:spcPct val="100000"/>
              </a:lnSpc>
            </a:pPr>
            <a:endParaRPr lang="en-US" sz="2200" dirty="0" smtClean="0"/>
          </a:p>
        </p:txBody>
      </p:sp>
    </p:spTree>
    <p:extLst>
      <p:ext uri="{BB962C8B-B14F-4D97-AF65-F5344CB8AC3E}">
        <p14:creationId xmlns="" xmlns:p14="http://schemas.microsoft.com/office/powerpoint/2010/main" val="33776617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57146" y="1098062"/>
            <a:ext cx="8250116" cy="1096962"/>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a:lstStyle>
          <a:p>
            <a:r>
              <a:rPr lang="x-none" sz="3200" cap="none" dirty="0" smtClean="0"/>
              <a:t>Novi elementi</a:t>
            </a:r>
            <a:endParaRPr lang="en-US" sz="3200" cap="none" dirty="0"/>
          </a:p>
        </p:txBody>
      </p:sp>
      <p:sp>
        <p:nvSpPr>
          <p:cNvPr id="6" name="Content Placeholder 13"/>
          <p:cNvSpPr txBox="1">
            <a:spLocks/>
          </p:cNvSpPr>
          <p:nvPr/>
        </p:nvSpPr>
        <p:spPr>
          <a:xfrm>
            <a:off x="807915" y="2522415"/>
            <a:ext cx="9982200" cy="4572000"/>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endParaRPr lang="sl-SI" sz="2200" dirty="0" smtClean="0"/>
          </a:p>
        </p:txBody>
      </p:sp>
      <p:sp>
        <p:nvSpPr>
          <p:cNvPr id="7" name="Content Placeholder 13"/>
          <p:cNvSpPr txBox="1">
            <a:spLocks/>
          </p:cNvSpPr>
          <p:nvPr/>
        </p:nvSpPr>
        <p:spPr>
          <a:xfrm>
            <a:off x="667239" y="2334845"/>
            <a:ext cx="10821376" cy="3495431"/>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342900" indent="-342900">
              <a:lnSpc>
                <a:spcPct val="100000"/>
              </a:lnSpc>
              <a:buFont typeface="Arial" panose="020B0604020202020204" pitchFamily="34" charset="0"/>
              <a:buChar char="•"/>
            </a:pPr>
            <a:r>
              <a:rPr lang="sl-SI" sz="2200" dirty="0" smtClean="0"/>
              <a:t>Predviđen </a:t>
            </a:r>
            <a:r>
              <a:rPr lang="sl-SI" sz="2200" dirty="0" smtClean="0">
                <a:solidFill>
                  <a:srgbClr val="FF0000"/>
                </a:solidFill>
              </a:rPr>
              <a:t>veći budžet </a:t>
            </a:r>
            <a:r>
              <a:rPr lang="sl-SI" sz="2200" dirty="0" smtClean="0"/>
              <a:t>za naredni sedmogodišnji period </a:t>
            </a:r>
            <a:endParaRPr lang="sl-SI" sz="800" dirty="0" smtClean="0"/>
          </a:p>
          <a:p>
            <a:pPr marL="342900" indent="-342900">
              <a:lnSpc>
                <a:spcPct val="100000"/>
              </a:lnSpc>
              <a:buFont typeface="Arial" panose="020B0604020202020204" pitchFamily="34" charset="0"/>
              <a:buChar char="•"/>
            </a:pPr>
            <a:r>
              <a:rPr lang="sl-SI" sz="2200" dirty="0" smtClean="0"/>
              <a:t>Veći </a:t>
            </a:r>
            <a:r>
              <a:rPr lang="sl-SI" sz="2200" dirty="0" smtClean="0">
                <a:solidFill>
                  <a:srgbClr val="FF0000"/>
                </a:solidFill>
              </a:rPr>
              <a:t>iznosi stipendija </a:t>
            </a:r>
            <a:r>
              <a:rPr lang="sl-SI" sz="2200" dirty="0" smtClean="0"/>
              <a:t>koje se sastoje iz: </a:t>
            </a:r>
          </a:p>
          <a:p>
            <a:pPr>
              <a:lnSpc>
                <a:spcPct val="100000"/>
              </a:lnSpc>
            </a:pPr>
            <a:r>
              <a:rPr lang="sl-SI" dirty="0" smtClean="0"/>
              <a:t>   - troškova studija</a:t>
            </a:r>
            <a:r>
              <a:rPr lang="sl-SI" sz="1800" dirty="0" smtClean="0"/>
              <a:t> (školarina, osiguranja i </a:t>
            </a:r>
            <a:r>
              <a:rPr lang="sl-SI" dirty="0" smtClean="0"/>
              <a:t>ostalih </a:t>
            </a:r>
            <a:r>
              <a:rPr lang="sl-SI" sz="1800" dirty="0" smtClean="0"/>
              <a:t>obaveznih troškova),</a:t>
            </a:r>
          </a:p>
          <a:p>
            <a:pPr>
              <a:lnSpc>
                <a:spcPct val="100000"/>
              </a:lnSpc>
            </a:pPr>
            <a:r>
              <a:rPr lang="sl-SI" dirty="0"/>
              <a:t> </a:t>
            </a:r>
            <a:r>
              <a:rPr lang="sl-SI" dirty="0" smtClean="0"/>
              <a:t>  - troškova putovanja i troškova preseljenja, </a:t>
            </a:r>
          </a:p>
          <a:p>
            <a:pPr>
              <a:lnSpc>
                <a:spcPct val="100000"/>
              </a:lnSpc>
            </a:pPr>
            <a:r>
              <a:rPr lang="sl-SI" dirty="0"/>
              <a:t> </a:t>
            </a:r>
            <a:r>
              <a:rPr lang="sl-SI" dirty="0" smtClean="0"/>
              <a:t>  - mjesečne naknade tokom čitavog trajanja master studija  </a:t>
            </a:r>
            <a:endParaRPr lang="sl-SI" sz="1800" dirty="0" smtClean="0"/>
          </a:p>
          <a:p>
            <a:pPr>
              <a:lnSpc>
                <a:spcPct val="100000"/>
              </a:lnSpc>
            </a:pPr>
            <a:endParaRPr lang="sl-SI" sz="800" dirty="0" smtClean="0"/>
          </a:p>
          <a:p>
            <a:pPr marL="342900" indent="-342900">
              <a:lnSpc>
                <a:spcPct val="100000"/>
              </a:lnSpc>
              <a:buFont typeface="Arial" panose="020B0604020202020204" pitchFamily="34" charset="0"/>
              <a:buChar char="•"/>
            </a:pPr>
            <a:r>
              <a:rPr lang="sl-SI" sz="2200" dirty="0" smtClean="0"/>
              <a:t>Izdavanje </a:t>
            </a:r>
            <a:r>
              <a:rPr lang="sl-SI" sz="2200" dirty="0" smtClean="0">
                <a:solidFill>
                  <a:srgbClr val="FF0000"/>
                </a:solidFill>
              </a:rPr>
              <a:t>zajedničkih diploma </a:t>
            </a:r>
            <a:r>
              <a:rPr lang="sl-SI" sz="2200" dirty="0" smtClean="0"/>
              <a:t>se preporučuje, ali nije obavezno (i dalje postoji mogućnost izdavanja duplih ili višestrukih diploma)</a:t>
            </a:r>
          </a:p>
          <a:p>
            <a:pPr>
              <a:lnSpc>
                <a:spcPct val="100000"/>
              </a:lnSpc>
            </a:pPr>
            <a:endParaRPr lang="sl-SI" sz="800" dirty="0" smtClean="0"/>
          </a:p>
          <a:p>
            <a:pPr marL="342900" indent="-342900">
              <a:lnSpc>
                <a:spcPct val="100000"/>
              </a:lnSpc>
              <a:buFont typeface="Arial" panose="020B0604020202020204" pitchFamily="34" charset="0"/>
              <a:buChar char="•"/>
            </a:pPr>
            <a:r>
              <a:rPr lang="sl-SI" sz="2200" dirty="0"/>
              <a:t>Mogućnost finansiranja </a:t>
            </a:r>
            <a:r>
              <a:rPr lang="sl-SI" sz="2200" dirty="0">
                <a:solidFill>
                  <a:srgbClr val="FF0000"/>
                </a:solidFill>
              </a:rPr>
              <a:t>dodatna tri upisa studenata </a:t>
            </a:r>
            <a:r>
              <a:rPr lang="sl-SI" sz="2200" dirty="0"/>
              <a:t>na osnovu procedure </a:t>
            </a:r>
            <a:r>
              <a:rPr lang="sl-SI" sz="2200" dirty="0" smtClean="0"/>
              <a:t>procjene </a:t>
            </a:r>
            <a:r>
              <a:rPr lang="sl-SI" sz="2200" dirty="0"/>
              <a:t>kvaliteta</a:t>
            </a:r>
          </a:p>
          <a:p>
            <a:pPr marL="342900" indent="-342900">
              <a:lnSpc>
                <a:spcPct val="100000"/>
              </a:lnSpc>
              <a:buFont typeface="Arial" panose="020B0604020202020204" pitchFamily="34" charset="0"/>
              <a:buChar char="•"/>
            </a:pPr>
            <a:endParaRPr lang="sl-SI" sz="2200" dirty="0" smtClean="0"/>
          </a:p>
          <a:p>
            <a:pPr>
              <a:lnSpc>
                <a:spcPct val="100000"/>
              </a:lnSpc>
            </a:pPr>
            <a:endParaRPr lang="sl-SI" sz="900" dirty="0" smtClean="0"/>
          </a:p>
          <a:p>
            <a:pPr>
              <a:lnSpc>
                <a:spcPct val="100000"/>
              </a:lnSpc>
            </a:pPr>
            <a:endParaRPr lang="sl-SI" sz="900" dirty="0" smtClean="0"/>
          </a:p>
          <a:p>
            <a:pPr>
              <a:lnSpc>
                <a:spcPct val="100000"/>
              </a:lnSpc>
            </a:pPr>
            <a:endParaRPr lang="en-US" sz="2200" dirty="0" smtClean="0"/>
          </a:p>
        </p:txBody>
      </p:sp>
      <p:sp>
        <p:nvSpPr>
          <p:cNvPr id="8" name="Content Placeholder 13"/>
          <p:cNvSpPr txBox="1">
            <a:spLocks/>
          </p:cNvSpPr>
          <p:nvPr/>
        </p:nvSpPr>
        <p:spPr>
          <a:xfrm>
            <a:off x="667239" y="5830277"/>
            <a:ext cx="10821376" cy="930032"/>
          </a:xfrm>
          <a:prstGeom prst="rect">
            <a:avLst/>
          </a:prstGeom>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marL="342900" indent="-342900">
              <a:lnSpc>
                <a:spcPct val="100000"/>
              </a:lnSpc>
              <a:buFont typeface="Arial" panose="020B0604020202020204" pitchFamily="34" charset="0"/>
              <a:buChar char="•"/>
            </a:pPr>
            <a:endParaRPr lang="en-US" sz="2200" dirty="0" smtClean="0">
              <a:solidFill>
                <a:schemeClr val="bg1"/>
              </a:solidFill>
            </a:endParaRPr>
          </a:p>
        </p:txBody>
      </p:sp>
    </p:spTree>
    <p:extLst>
      <p:ext uri="{BB962C8B-B14F-4D97-AF65-F5344CB8AC3E}">
        <p14:creationId xmlns="" xmlns:p14="http://schemas.microsoft.com/office/powerpoint/2010/main" val="285721229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sl-SI" sz="3200" dirty="0" smtClean="0"/>
              <a:t>Institucionalno učešće</a:t>
            </a:r>
            <a:endParaRPr lang="en-US" sz="3200" dirty="0"/>
          </a:p>
        </p:txBody>
      </p:sp>
      <p:sp>
        <p:nvSpPr>
          <p:cNvPr id="14" name="Content Placeholder 13"/>
          <p:cNvSpPr>
            <a:spLocks noGrp="1"/>
          </p:cNvSpPr>
          <p:nvPr>
            <p:ph idx="1"/>
          </p:nvPr>
        </p:nvSpPr>
        <p:spPr>
          <a:xfrm>
            <a:off x="1104900" y="1826835"/>
            <a:ext cx="9982200" cy="4034703"/>
          </a:xfrm>
        </p:spPr>
        <p:txBody>
          <a:bodyPr>
            <a:normAutofit/>
          </a:bodyPr>
          <a:lstStyle/>
          <a:p>
            <a:r>
              <a:rPr lang="sl-SI" sz="2200" u="sng" dirty="0" smtClean="0"/>
              <a:t>Podnosilac prijave </a:t>
            </a:r>
            <a:r>
              <a:rPr lang="sl-SI" sz="2200" dirty="0" smtClean="0"/>
              <a:t>mora da bude institucija uspostavljena u programskoj zemlji; ona podnosi prijavu ispred JMD konzorcijuma </a:t>
            </a:r>
          </a:p>
          <a:p>
            <a:r>
              <a:rPr lang="sl-SI" sz="2200" dirty="0" smtClean="0"/>
              <a:t>Minimum konzorcijuma čine najmanje 3 ustanove visokog obrazovanja kao punopravni partneri iz najmanje </a:t>
            </a:r>
            <a:r>
              <a:rPr lang="sl-SI" sz="2200" dirty="0" smtClean="0">
                <a:solidFill>
                  <a:srgbClr val="FF0000"/>
                </a:solidFill>
              </a:rPr>
              <a:t>3 različite programske zemlje </a:t>
            </a:r>
          </a:p>
          <a:p>
            <a:r>
              <a:rPr lang="sl-SI" sz="2200" u="sng" dirty="0" smtClean="0"/>
              <a:t>Pridruženi partneri </a:t>
            </a:r>
            <a:r>
              <a:rPr lang="sl-SI" sz="2200" dirty="0" smtClean="0"/>
              <a:t>(opciono): indirektno doprinose sprovođenju određenih aktivnosti, kao što su diseminacija, transfer znanja i vještina, dopunski kursevi ili mogućnosti za praktičan rad. Sa aspekta </a:t>
            </a:r>
            <a:r>
              <a:rPr lang="sl-SI" sz="2200" u="sng" dirty="0" smtClean="0"/>
              <a:t>ugovorno regulisanog upravljanja projektom,</a:t>
            </a:r>
            <a:r>
              <a:rPr lang="sl-SI" sz="2200" dirty="0" smtClean="0"/>
              <a:t> ne smatraju se dijelom JMD konzorcijuma. </a:t>
            </a:r>
          </a:p>
        </p:txBody>
      </p:sp>
    </p:spTree>
    <p:extLst>
      <p:ext uri="{BB962C8B-B14F-4D97-AF65-F5344CB8AC3E}">
        <p14:creationId xmlns="" xmlns:p14="http://schemas.microsoft.com/office/powerpoint/2010/main" val="333365146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678</Words>
  <Application>Microsoft Office PowerPoint</Application>
  <PresentationFormat>Custom</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Zajednički master programi</vt:lpstr>
      <vt:lpstr>Zajednički master programi  (Joint Master Degrees – JMD)</vt:lpstr>
      <vt:lpstr>Zajedničke master programe: </vt:lpstr>
      <vt:lpstr>Finansijska podrška biće dodeljena za: </vt:lpstr>
      <vt:lpstr>Nosilac studentske stipendije će: </vt:lpstr>
      <vt:lpstr>Koraci koji slijede </vt:lpstr>
      <vt:lpstr>Slide 7</vt:lpstr>
      <vt:lpstr>Slide 8</vt:lpstr>
      <vt:lpstr>Institucionalno učešće</vt:lpstr>
      <vt:lpstr>Slide 10</vt:lpstr>
      <vt:lpstr>Sprovođenje JMD </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2014-02-19T06:33:25Z</dcterms:created>
  <dcterms:modified xsi:type="dcterms:W3CDTF">2014-02-28T10:40:28Z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TC034313809991</vt:lpwstr>
  </property>
</Properties>
</file>