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handoutMasterIdLst>
    <p:handoutMasterId r:id="rId20"/>
  </p:handoutMasterIdLst>
  <p:sldIdLst>
    <p:sldId id="256" r:id="rId5"/>
    <p:sldId id="260" r:id="rId6"/>
    <p:sldId id="269" r:id="rId7"/>
    <p:sldId id="270" r:id="rId8"/>
    <p:sldId id="271" r:id="rId9"/>
    <p:sldId id="272" r:id="rId10"/>
    <p:sldId id="273" r:id="rId11"/>
    <p:sldId id="282" r:id="rId12"/>
    <p:sldId id="274" r:id="rId13"/>
    <p:sldId id="275" r:id="rId14"/>
    <p:sldId id="276" r:id="rId15"/>
    <p:sldId id="278" r:id="rId16"/>
    <p:sldId id="279" r:id="rId17"/>
    <p:sldId id="280" r:id="rId18"/>
    <p:sldId id="281" r:id="rId19"/>
  </p:sldIdLst>
  <p:sldSz cx="9144000" cy="6858000" type="screen4x3"/>
  <p:notesSz cx="6761163" cy="99425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5EAD"/>
    <a:srgbClr val="316FB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21" autoAdjust="0"/>
    <p:restoredTop sz="94753" autoAdjust="0"/>
  </p:normalViewPr>
  <p:slideViewPr>
    <p:cSldViewPr snapToGrid="0" snapToObjects="1">
      <p:cViewPr>
        <p:scale>
          <a:sx n="68" d="100"/>
          <a:sy n="68" d="100"/>
        </p:scale>
        <p:origin x="-127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8C7C9-6847-47BF-B183-05F31064E1E7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DA7069-8E70-43FB-AB32-FD4EAA3018A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r-Latn-C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r-Latn-C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1AC9-7C8B-F043-922D-6CE27FC716F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8432-F3E6-6645-882C-5245C140C0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100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1AC9-7C8B-F043-922D-6CE27FC716F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8432-F3E6-6645-882C-5245C140C0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5903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r-Latn-C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1AC9-7C8B-F043-922D-6CE27FC716F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8432-F3E6-6645-882C-5245C140C0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8984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1AC9-7C8B-F043-922D-6CE27FC716F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8432-F3E6-6645-882C-5245C140C0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0541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r-Latn-C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1AC9-7C8B-F043-922D-6CE27FC716F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8432-F3E6-6645-882C-5245C140C0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469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1AC9-7C8B-F043-922D-6CE27FC716F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8432-F3E6-6645-882C-5245C140C0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4729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C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1AC9-7C8B-F043-922D-6CE27FC716F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8432-F3E6-6645-882C-5245C140C0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8488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1AC9-7C8B-F043-922D-6CE27FC716F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8432-F3E6-6645-882C-5245C140C0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0446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1AC9-7C8B-F043-922D-6CE27FC716F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8432-F3E6-6645-882C-5245C140C0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453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r-Latn-C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1AC9-7C8B-F043-922D-6CE27FC716F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8432-F3E6-6645-882C-5245C140C0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3172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r-Latn-C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1AC9-7C8B-F043-922D-6CE27FC716F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48432-F3E6-6645-882C-5245C140C0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7239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r-Latn-C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51AC9-7C8B-F043-922D-6CE27FC716F1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48432-F3E6-6645-882C-5245C140C0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3346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acea.ec.europa.eu/erasmus-plus/actions/jean-monnet_en" TargetMode="External"/><Relationship Id="rId2" Type="http://schemas.openxmlformats.org/officeDocument/2006/relationships/hyperlink" Target="http://ec.europa.eu/programmes/erasmus-plus/discover/guide/index_en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hyperlink" Target="https://eacea.ec.europa.eu/JeanMonnetDirectory/" TargetMode="External"/><Relationship Id="rId4" Type="http://schemas.openxmlformats.org/officeDocument/2006/relationships/hyperlink" Target="http://eacea.ec.europa.eu/erasmus-plus/funding_e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Tempus - Periodni elementi PLAVA POZADIN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08557"/>
            <a:ext cx="9183334" cy="70452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08557"/>
            <a:ext cx="9144000" cy="704525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783934" y="3707327"/>
            <a:ext cx="32442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r-Latn-ME" sz="2000" dirty="0" smtClean="0">
                <a:solidFill>
                  <a:schemeClr val="bg1"/>
                </a:solidFill>
              </a:rPr>
              <a:t>6. decembar 2016</a:t>
            </a:r>
          </a:p>
          <a:p>
            <a:pPr algn="r"/>
            <a:r>
              <a:rPr lang="sr-Latn-ME" sz="2000" dirty="0" smtClean="0">
                <a:solidFill>
                  <a:schemeClr val="bg1"/>
                </a:solidFill>
              </a:rPr>
              <a:t>Filozofski fakultet UCG, Nikšić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14" descr="Erasmus plus 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0"/>
            <a:ext cx="3147301" cy="649338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3390094" y="1228378"/>
            <a:ext cx="55507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err="1" smtClean="0">
                <a:solidFill>
                  <a:srgbClr val="FFFFFF"/>
                </a:solidFill>
              </a:rPr>
              <a:t>Žan</a:t>
            </a:r>
            <a:r>
              <a:rPr lang="en-US" sz="3200" dirty="0" smtClean="0">
                <a:solidFill>
                  <a:srgbClr val="FFFFFF"/>
                </a:solidFill>
              </a:rPr>
              <a:t> </a:t>
            </a:r>
            <a:r>
              <a:rPr lang="en-US" sz="3200" dirty="0" err="1" smtClean="0">
                <a:solidFill>
                  <a:srgbClr val="FFFFFF"/>
                </a:solidFill>
              </a:rPr>
              <a:t>Mone</a:t>
            </a:r>
            <a:r>
              <a:rPr lang="en-US" sz="3200" dirty="0" smtClean="0">
                <a:solidFill>
                  <a:srgbClr val="FFFFFF"/>
                </a:solidFill>
              </a:rPr>
              <a:t> pr</a:t>
            </a:r>
            <a:r>
              <a:rPr lang="sr-Latn-ME" sz="3200" dirty="0" smtClean="0">
                <a:solidFill>
                  <a:srgbClr val="FFFFFF"/>
                </a:solidFill>
              </a:rPr>
              <a:t>ogram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56002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1681163" y="476250"/>
            <a:ext cx="6421437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US" sz="2800" dirty="0"/>
              <a:t>Program </a:t>
            </a:r>
            <a:r>
              <a:rPr lang="en-US" sz="2800" dirty="0" err="1"/>
              <a:t>Žan</a:t>
            </a:r>
            <a:r>
              <a:rPr lang="en-US" sz="2800" dirty="0"/>
              <a:t> </a:t>
            </a:r>
            <a:r>
              <a:rPr lang="en-US" sz="2800" dirty="0" err="1"/>
              <a:t>Mone</a:t>
            </a:r>
            <a:r>
              <a:rPr lang="en-US" sz="2800" dirty="0"/>
              <a:t>: </a:t>
            </a:r>
            <a:r>
              <a:rPr lang="en-US" sz="2800" dirty="0" err="1"/>
              <a:t>vrste</a:t>
            </a:r>
            <a:r>
              <a:rPr lang="en-US" sz="2800" dirty="0"/>
              <a:t> </a:t>
            </a:r>
            <a:r>
              <a:rPr lang="en-US" sz="2800" dirty="0" err="1"/>
              <a:t>projekata</a:t>
            </a:r>
            <a:endParaRPr lang="en-GB" altLang="en-US" sz="2800" kern="0" dirty="0">
              <a:ea typeface="ＭＳ Ｐゴシック" charset="-128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09600" y="19462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0">
              <a:lnSpc>
                <a:spcPct val="110000"/>
              </a:lnSpc>
              <a:buSzPct val="120000"/>
              <a:buFontTx/>
              <a:buNone/>
              <a:defRPr/>
            </a:pPr>
            <a:r>
              <a:rPr lang="en-US" altLang="en-US" sz="2400" b="0" kern="0" dirty="0" err="1" smtClean="0">
                <a:ea typeface="ＭＳ Ｐゴシック" charset="-128"/>
              </a:rPr>
              <a:t>Promovisanje</a:t>
            </a:r>
            <a:r>
              <a:rPr lang="en-US" altLang="en-US" sz="2400" b="0" kern="0" dirty="0" smtClean="0">
                <a:ea typeface="ＭＳ Ｐゴシック" charset="-128"/>
              </a:rPr>
              <a:t> </a:t>
            </a:r>
            <a:r>
              <a:rPr lang="en-US" altLang="en-US" sz="2400" b="0" kern="0" dirty="0" err="1" smtClean="0">
                <a:ea typeface="ＭＳ Ｐゴシック" charset="-128"/>
              </a:rPr>
              <a:t>izvrsnosti</a:t>
            </a:r>
            <a:r>
              <a:rPr lang="en-US" altLang="en-US" sz="2400" b="0" kern="0" dirty="0" smtClean="0">
                <a:ea typeface="ＭＳ Ｐゴシック" charset="-128"/>
              </a:rPr>
              <a:t> </a:t>
            </a:r>
            <a:r>
              <a:rPr lang="en-US" altLang="en-US" sz="2400" b="0" kern="0" dirty="0" err="1" smtClean="0">
                <a:ea typeface="ＭＳ Ｐゴシック" charset="-128"/>
              </a:rPr>
              <a:t>pomoću</a:t>
            </a:r>
            <a:r>
              <a:rPr lang="en-GB" altLang="en-US" sz="2400" b="0" kern="0" dirty="0" smtClean="0">
                <a:ea typeface="ＭＳ Ｐゴシック" charset="-128"/>
              </a:rPr>
              <a:t>:</a:t>
            </a:r>
          </a:p>
          <a:p>
            <a:pPr marL="0" lvl="1" indent="0">
              <a:lnSpc>
                <a:spcPct val="110000"/>
              </a:lnSpc>
              <a:buSzPct val="120000"/>
              <a:buFontTx/>
              <a:buNone/>
              <a:defRPr/>
            </a:pPr>
            <a:endParaRPr lang="en-GB" altLang="en-US" sz="2400" b="0" kern="0" dirty="0" smtClean="0">
              <a:ea typeface="ＭＳ Ｐゴシック" charset="-128"/>
            </a:endParaRPr>
          </a:p>
          <a:p>
            <a:pPr marL="0" lvl="1" indent="0">
              <a:lnSpc>
                <a:spcPct val="110000"/>
              </a:lnSpc>
              <a:buSzPct val="120000"/>
              <a:defRPr/>
            </a:pPr>
            <a:r>
              <a:rPr lang="en-US" altLang="en-US" sz="2400" b="0" kern="0" dirty="0" smtClean="0">
                <a:ea typeface="ＭＳ Ｐゴシック" charset="-128"/>
              </a:rPr>
              <a:t> </a:t>
            </a:r>
            <a:r>
              <a:rPr lang="en-US" altLang="en-US" sz="2400" b="0" kern="0" dirty="0" err="1" smtClean="0">
                <a:ea typeface="ＭＳ Ｐゴシック" charset="-128"/>
              </a:rPr>
              <a:t>Podrška</a:t>
            </a:r>
            <a:r>
              <a:rPr lang="en-US" altLang="en-US" sz="2400" b="0" kern="0" dirty="0" smtClean="0">
                <a:ea typeface="ＭＳ Ｐゴシック" charset="-128"/>
              </a:rPr>
              <a:t> </a:t>
            </a:r>
            <a:r>
              <a:rPr lang="en-US" altLang="en-US" sz="2400" b="0" kern="0" dirty="0" err="1" smtClean="0">
                <a:ea typeface="ＭＳ Ｐゴシック" charset="-128"/>
              </a:rPr>
              <a:t>za</a:t>
            </a:r>
            <a:r>
              <a:rPr lang="en-US" altLang="en-US" sz="2400" b="0" kern="0" dirty="0" smtClean="0">
                <a:ea typeface="ＭＳ Ｐゴシック" charset="-128"/>
              </a:rPr>
              <a:t> </a:t>
            </a:r>
            <a:r>
              <a:rPr lang="en-US" altLang="en-US" sz="2400" b="0" kern="0" dirty="0" err="1" smtClean="0">
                <a:ea typeface="ＭＳ Ｐゴシック" charset="-128"/>
              </a:rPr>
              <a:t>aktivnosti</a:t>
            </a:r>
            <a:r>
              <a:rPr lang="en-US" altLang="en-US" sz="2400" b="0" kern="0" dirty="0" smtClean="0">
                <a:ea typeface="ＭＳ Ｐゴシック" charset="-128"/>
              </a:rPr>
              <a:t> </a:t>
            </a:r>
            <a:r>
              <a:rPr lang="en-US" altLang="en-US" sz="2400" b="0" kern="0" dirty="0" err="1" smtClean="0">
                <a:ea typeface="ＭＳ Ｐゴシック" charset="-128"/>
              </a:rPr>
              <a:t>asocijacija</a:t>
            </a:r>
            <a:endParaRPr lang="fr-FR" altLang="en-US" sz="1600" kern="0" dirty="0" smtClean="0">
              <a:ea typeface="ＭＳ Ｐゴシック" charset="-128"/>
            </a:endParaRPr>
          </a:p>
          <a:p>
            <a:pPr marL="0" indent="0">
              <a:defRPr/>
            </a:pPr>
            <a:endParaRPr lang="en-GB" altLang="en-US" sz="1600" kern="0" dirty="0" smtClean="0">
              <a:ea typeface="ＭＳ Ｐゴシック" charset="-128"/>
            </a:endParaRPr>
          </a:p>
          <a:p>
            <a:pPr marL="0" indent="0">
              <a:defRPr/>
            </a:pPr>
            <a:endParaRPr lang="en-GB" altLang="en-US" sz="1600" kern="0" dirty="0">
              <a:ea typeface="ＭＳ Ｐゴシック" charset="-12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2138" y="3959225"/>
            <a:ext cx="30321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Erasmus plus 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3376246" cy="64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375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33413" y="439738"/>
            <a:ext cx="8280400" cy="936625"/>
          </a:xfrm>
        </p:spPr>
        <p:txBody>
          <a:bodyPr>
            <a:normAutofit fontScale="90000"/>
          </a:bodyPr>
          <a:lstStyle/>
          <a:p>
            <a:r>
              <a:rPr lang="sr-Latn-ME" sz="4000" dirty="0" smtClean="0"/>
              <a:t/>
            </a:r>
            <a:br>
              <a:rPr lang="sr-Latn-ME" sz="4000" dirty="0" smtClean="0"/>
            </a:br>
            <a:r>
              <a:rPr lang="en-US" sz="4000" dirty="0" err="1" smtClean="0"/>
              <a:t>Vrste</a:t>
            </a:r>
            <a:r>
              <a:rPr lang="en-US" sz="4000" dirty="0" smtClean="0"/>
              <a:t> </a:t>
            </a:r>
            <a:r>
              <a:rPr lang="en-US" sz="4000" dirty="0" err="1"/>
              <a:t>Žan</a:t>
            </a:r>
            <a:r>
              <a:rPr lang="en-US" sz="4000" dirty="0"/>
              <a:t> </a:t>
            </a:r>
            <a:r>
              <a:rPr lang="en-US" sz="4000" dirty="0" err="1"/>
              <a:t>Mone</a:t>
            </a:r>
            <a:r>
              <a:rPr lang="en-US" sz="4000" dirty="0"/>
              <a:t> </a:t>
            </a:r>
            <a:r>
              <a:rPr lang="en-US" sz="4000" dirty="0" err="1"/>
              <a:t>projekata</a:t>
            </a:r>
            <a:endParaRPr lang="en-GB" altLang="en-US" sz="4000" dirty="0">
              <a:ea typeface="ＭＳ Ｐゴシック" charset="-128"/>
            </a:endParaRPr>
          </a:p>
        </p:txBody>
      </p:sp>
      <p:graphicFrame>
        <p:nvGraphicFramePr>
          <p:cNvPr id="5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73712474"/>
              </p:ext>
            </p:extLst>
          </p:nvPr>
        </p:nvGraphicFramePr>
        <p:xfrm>
          <a:off x="508000" y="1946275"/>
          <a:ext cx="8229600" cy="3949700"/>
        </p:xfrm>
        <a:graphic>
          <a:graphicData uri="http://schemas.openxmlformats.org/drawingml/2006/table">
            <a:tbl>
              <a:tblPr/>
              <a:tblGrid>
                <a:gridCol w="2027238"/>
                <a:gridCol w="1439862"/>
                <a:gridCol w="1470025"/>
                <a:gridCol w="1646238"/>
                <a:gridCol w="1646237"/>
              </a:tblGrid>
              <a:tr h="91454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Vrsta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 </a:t>
                      </a: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projekta</a:t>
                      </a: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Trajanje</a:t>
                      </a: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Broj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 </a:t>
                      </a: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partnera</a:t>
                      </a: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Maks</a:t>
                      </a:r>
                      <a:r>
                        <a:rPr kumimoji="0" lang="x-none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. 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grant</a:t>
                      </a:r>
                      <a:r>
                        <a:rPr kumimoji="0" lang="x-none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 (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EUR</a:t>
                      </a:r>
                      <a:r>
                        <a:rPr kumimoji="0" lang="x-none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)</a:t>
                      </a: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Ud</a:t>
                      </a:r>
                      <a:r>
                        <a:rPr kumimoji="0" lang="sr-Latn-ME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i</a:t>
                      </a: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o u </a:t>
                      </a:r>
                      <a:r>
                        <a:rPr kumimoji="0" lang="en-US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budžetu</a:t>
                      </a: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52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Modul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3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godine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30.000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75%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52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Katedra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3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godine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50.000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75%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64019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Centri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izuzetnosti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3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godine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100.000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80%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52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Mreže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3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godine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3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300.000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80%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64019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Projekti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12-24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meseca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60.000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75%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64019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Podrška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asocijacijama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3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godine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1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50.000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1"/>
                        </a:buClr>
                        <a:defRPr sz="2000" i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009FBA"/>
                        </a:buClr>
                        <a:defRPr b="1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200">
                          <a:solidFill>
                            <a:srgbClr val="0F5494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80%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5" descr="Erasmus plus 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3348111" cy="64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071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49400" y="527050"/>
            <a:ext cx="7199313" cy="936625"/>
          </a:xfrm>
        </p:spPr>
        <p:txBody>
          <a:bodyPr>
            <a:normAutofit fontScale="90000"/>
          </a:bodyPr>
          <a:lstStyle/>
          <a:p>
            <a:r>
              <a:rPr lang="en-US" altLang="en-US" dirty="0" err="1">
                <a:ea typeface="ＭＳ Ｐゴシック" charset="-128"/>
              </a:rPr>
              <a:t>Kako</a:t>
            </a:r>
            <a:r>
              <a:rPr lang="en-US" altLang="en-US" dirty="0">
                <a:ea typeface="ＭＳ Ｐゴシック" charset="-128"/>
              </a:rPr>
              <a:t> </a:t>
            </a:r>
            <a:r>
              <a:rPr lang="en-US" altLang="en-US" dirty="0" err="1">
                <a:ea typeface="ＭＳ Ｐゴシック" charset="-128"/>
              </a:rPr>
              <a:t>prijaviti</a:t>
            </a:r>
            <a:r>
              <a:rPr lang="en-US" altLang="en-US" dirty="0">
                <a:ea typeface="ＭＳ Ｐゴシック" charset="-128"/>
              </a:rPr>
              <a:t> </a:t>
            </a:r>
            <a:r>
              <a:rPr lang="en-US" altLang="en-US" dirty="0" err="1">
                <a:ea typeface="ＭＳ Ｐゴシック" charset="-128"/>
              </a:rPr>
              <a:t>Žan</a:t>
            </a:r>
            <a:r>
              <a:rPr lang="en-US" altLang="en-US" dirty="0">
                <a:ea typeface="ＭＳ Ｐゴシック" charset="-128"/>
              </a:rPr>
              <a:t> </a:t>
            </a:r>
            <a:r>
              <a:rPr lang="en-US" altLang="en-US" dirty="0" err="1">
                <a:ea typeface="ＭＳ Ｐゴシック" charset="-128"/>
              </a:rPr>
              <a:t>Mone</a:t>
            </a:r>
            <a:r>
              <a:rPr lang="en-US" altLang="en-US" dirty="0">
                <a:ea typeface="ＭＳ Ｐゴシック" charset="-128"/>
              </a:rPr>
              <a:t> </a:t>
            </a:r>
            <a:r>
              <a:rPr lang="en-US" altLang="en-US" dirty="0" err="1">
                <a:ea typeface="ＭＳ Ｐゴシック" charset="-128"/>
              </a:rPr>
              <a:t>projekat</a:t>
            </a:r>
            <a:r>
              <a:rPr lang="en-US" altLang="en-US" dirty="0">
                <a:ea typeface="ＭＳ Ｐゴシック" charset="-128"/>
              </a:rPr>
              <a:t>?</a:t>
            </a:r>
            <a:endParaRPr lang="en-GB" altLang="en-US" dirty="0">
              <a:ea typeface="ＭＳ Ｐゴシック" charset="-128"/>
            </a:endParaRP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468313" y="1916112"/>
            <a:ext cx="8229600" cy="3849687"/>
          </a:xfrm>
        </p:spPr>
        <p:txBody>
          <a:bodyPr>
            <a:normAutofit fontScale="92500" lnSpcReduction="20000"/>
          </a:bodyPr>
          <a:lstStyle/>
          <a:p>
            <a:pPr marL="285750" indent="-285750"/>
            <a:endParaRPr lang="en-GB" altLang="en-US" dirty="0">
              <a:ea typeface="ＭＳ Ｐゴシック" charset="-128"/>
            </a:endParaRPr>
          </a:p>
          <a:p>
            <a:pPr marL="285750" indent="-285750"/>
            <a:r>
              <a:rPr lang="en-GB" altLang="en-US" dirty="0" err="1">
                <a:ea typeface="ＭＳ Ｐゴシック" charset="-128"/>
              </a:rPr>
              <a:t>Prijave</a:t>
            </a:r>
            <a:r>
              <a:rPr lang="en-GB" altLang="en-US" dirty="0">
                <a:ea typeface="ＭＳ Ｐゴシック" charset="-128"/>
              </a:rPr>
              <a:t> </a:t>
            </a:r>
            <a:r>
              <a:rPr lang="en-GB" altLang="en-US" dirty="0" err="1">
                <a:ea typeface="ＭＳ Ｐゴシック" charset="-128"/>
              </a:rPr>
              <a:t>mogu</a:t>
            </a:r>
            <a:r>
              <a:rPr lang="en-GB" altLang="en-US" dirty="0">
                <a:ea typeface="ＭＳ Ｐゴシック" charset="-128"/>
              </a:rPr>
              <a:t> da </a:t>
            </a:r>
            <a:r>
              <a:rPr lang="en-GB" altLang="en-US" dirty="0" err="1">
                <a:ea typeface="ＭＳ Ｐゴシック" charset="-128"/>
              </a:rPr>
              <a:t>podnose</a:t>
            </a:r>
            <a:r>
              <a:rPr lang="en-GB" altLang="en-US" dirty="0">
                <a:ea typeface="ＭＳ Ｐゴシック" charset="-128"/>
              </a:rPr>
              <a:t> </a:t>
            </a:r>
            <a:r>
              <a:rPr lang="sr-Latn-ME" altLang="en-US" dirty="0" smtClean="0">
                <a:ea typeface="ＭＳ Ｐゴシック" charset="-128"/>
              </a:rPr>
              <a:t>ustanove visokog obrazovanja </a:t>
            </a:r>
            <a:r>
              <a:rPr lang="en-GB" altLang="en-US" dirty="0" err="1" smtClean="0">
                <a:ea typeface="ＭＳ Ｐゴシック" charset="-128"/>
              </a:rPr>
              <a:t>iz</a:t>
            </a:r>
            <a:r>
              <a:rPr lang="en-GB" altLang="en-US" dirty="0" smtClean="0">
                <a:ea typeface="ＭＳ Ｐゴシック" charset="-128"/>
              </a:rPr>
              <a:t> </a:t>
            </a:r>
            <a:r>
              <a:rPr lang="en-GB" altLang="en-US" dirty="0" err="1">
                <a:ea typeface="ＭＳ Ｐゴシック" charset="-128"/>
              </a:rPr>
              <a:t>bilo</a:t>
            </a:r>
            <a:r>
              <a:rPr lang="en-GB" altLang="en-US" dirty="0">
                <a:ea typeface="ＭＳ Ｐゴシック" charset="-128"/>
              </a:rPr>
              <a:t> </a:t>
            </a:r>
            <a:r>
              <a:rPr lang="en-GB" altLang="en-US" dirty="0" err="1">
                <a:ea typeface="ＭＳ Ｐゴシック" charset="-128"/>
              </a:rPr>
              <a:t>koje</a:t>
            </a:r>
            <a:r>
              <a:rPr lang="en-GB" altLang="en-US" dirty="0">
                <a:ea typeface="ＭＳ Ｐゴシック" charset="-128"/>
              </a:rPr>
              <a:t> </a:t>
            </a:r>
            <a:r>
              <a:rPr lang="en-GB" altLang="en-US" dirty="0" err="1">
                <a:ea typeface="ＭＳ Ｐゴシック" charset="-128"/>
              </a:rPr>
              <a:t>zemlje</a:t>
            </a:r>
            <a:r>
              <a:rPr lang="en-GB" altLang="en-US" dirty="0">
                <a:ea typeface="ＭＳ Ｐゴシック" charset="-128"/>
              </a:rPr>
              <a:t> </a:t>
            </a:r>
            <a:r>
              <a:rPr lang="en-GB" altLang="en-US" dirty="0" err="1" smtClean="0">
                <a:ea typeface="ＭＳ Ｐゴシック" charset="-128"/>
              </a:rPr>
              <a:t>sv</a:t>
            </a:r>
            <a:r>
              <a:rPr lang="sr-Latn-ME" altLang="en-US" dirty="0" smtClean="0">
                <a:ea typeface="ＭＳ Ｐゴシック" charset="-128"/>
              </a:rPr>
              <a:t>ij</a:t>
            </a:r>
            <a:r>
              <a:rPr lang="en-GB" altLang="en-US" dirty="0" smtClean="0">
                <a:ea typeface="ＭＳ Ｐゴシック" charset="-128"/>
              </a:rPr>
              <a:t>eta</a:t>
            </a:r>
          </a:p>
          <a:p>
            <a:pPr marL="285750" indent="-285750"/>
            <a:endParaRPr lang="en-GB" altLang="en-US" dirty="0">
              <a:ea typeface="ＭＳ Ｐゴシック" charset="-128"/>
            </a:endParaRPr>
          </a:p>
          <a:p>
            <a:pPr marL="285750" indent="-285750"/>
            <a:r>
              <a:rPr lang="en-GB" dirty="0" err="1"/>
              <a:t>Potrebna</a:t>
            </a:r>
            <a:r>
              <a:rPr lang="en-GB" dirty="0"/>
              <a:t> je </a:t>
            </a:r>
            <a:r>
              <a:rPr lang="en-GB" dirty="0" err="1"/>
              <a:t>samo</a:t>
            </a:r>
            <a:r>
              <a:rPr lang="en-GB" dirty="0"/>
              <a:t> </a:t>
            </a:r>
            <a:r>
              <a:rPr lang="en-GB" dirty="0" err="1"/>
              <a:t>jedna</a:t>
            </a:r>
            <a:r>
              <a:rPr lang="en-GB" dirty="0"/>
              <a:t> </a:t>
            </a:r>
            <a:r>
              <a:rPr lang="en-GB" dirty="0" err="1"/>
              <a:t>institucija</a:t>
            </a:r>
            <a:r>
              <a:rPr lang="en-GB" dirty="0"/>
              <a:t> </a:t>
            </a:r>
            <a:r>
              <a:rPr lang="en-GB" dirty="0" err="1"/>
              <a:t>koja</a:t>
            </a:r>
            <a:r>
              <a:rPr lang="en-GB" dirty="0"/>
              <a:t> </a:t>
            </a:r>
            <a:r>
              <a:rPr lang="en-GB" dirty="0" err="1"/>
              <a:t>podnosi</a:t>
            </a:r>
            <a:r>
              <a:rPr lang="en-GB" dirty="0"/>
              <a:t> </a:t>
            </a:r>
            <a:r>
              <a:rPr lang="en-GB" dirty="0" err="1"/>
              <a:t>prijavu</a:t>
            </a:r>
            <a:r>
              <a:rPr lang="en-GB" dirty="0"/>
              <a:t> (</a:t>
            </a:r>
            <a:r>
              <a:rPr lang="en-GB" dirty="0" err="1"/>
              <a:t>izuzetak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mreže</a:t>
            </a:r>
            <a:r>
              <a:rPr lang="en-GB" dirty="0" smtClean="0"/>
              <a:t>)</a:t>
            </a:r>
          </a:p>
          <a:p>
            <a:pPr marL="285750" indent="-285750"/>
            <a:endParaRPr lang="x-none" altLang="en-US" dirty="0">
              <a:ea typeface="ＭＳ Ｐゴシック" charset="-128"/>
            </a:endParaRPr>
          </a:p>
          <a:p>
            <a:pPr marL="285750" indent="-285750"/>
            <a:r>
              <a:rPr lang="en-US" altLang="en-US" dirty="0" err="1" smtClean="0">
                <a:ea typeface="ＭＳ Ｐゴシック" charset="-128"/>
              </a:rPr>
              <a:t>Prijave</a:t>
            </a:r>
            <a:r>
              <a:rPr lang="en-US" altLang="en-US" dirty="0" smtClean="0">
                <a:ea typeface="ＭＳ Ｐゴシック" charset="-128"/>
              </a:rPr>
              <a:t> </a:t>
            </a:r>
            <a:r>
              <a:rPr lang="en-US" altLang="en-US" dirty="0">
                <a:ea typeface="ＭＳ Ｐゴシック" charset="-128"/>
              </a:rPr>
              <a:t>se </a:t>
            </a:r>
            <a:r>
              <a:rPr lang="en-US" altLang="en-US" dirty="0" err="1">
                <a:ea typeface="ＭＳ Ｐゴシック" charset="-128"/>
              </a:rPr>
              <a:t>podnose</a:t>
            </a:r>
            <a:r>
              <a:rPr lang="en-US" altLang="en-US" dirty="0">
                <a:ea typeface="ＭＳ Ｐゴシック" charset="-128"/>
              </a:rPr>
              <a:t> </a:t>
            </a:r>
            <a:r>
              <a:rPr lang="en-US" altLang="en-US" dirty="0" err="1">
                <a:ea typeface="ＭＳ Ｐゴシック" charset="-128"/>
              </a:rPr>
              <a:t>direktno</a:t>
            </a:r>
            <a:r>
              <a:rPr lang="en-US" altLang="en-US" dirty="0">
                <a:ea typeface="ＭＳ Ｐゴシック" charset="-128"/>
              </a:rPr>
              <a:t> </a:t>
            </a:r>
            <a:r>
              <a:rPr lang="en-US" altLang="en-US" dirty="0" err="1">
                <a:ea typeface="ＭＳ Ｐゴシック" charset="-128"/>
              </a:rPr>
              <a:t>Izvršnoj</a:t>
            </a:r>
            <a:r>
              <a:rPr lang="en-US" altLang="en-US" dirty="0">
                <a:ea typeface="ＭＳ Ｐゴシック" charset="-128"/>
              </a:rPr>
              <a:t> </a:t>
            </a:r>
            <a:r>
              <a:rPr lang="en-US" altLang="en-US" dirty="0" err="1">
                <a:ea typeface="ＭＳ Ｐゴシック" charset="-128"/>
              </a:rPr>
              <a:t>agenciji</a:t>
            </a:r>
            <a:r>
              <a:rPr lang="en-US" altLang="en-US" dirty="0">
                <a:ea typeface="ＭＳ Ｐゴシック" charset="-128"/>
              </a:rPr>
              <a:t> (EACEA)</a:t>
            </a:r>
            <a:endParaRPr lang="fr-BE" altLang="en-US" dirty="0">
              <a:ea typeface="ＭＳ Ｐゴシック" charset="-128"/>
            </a:endParaRPr>
          </a:p>
          <a:p>
            <a:pPr marL="285750" indent="-285750">
              <a:buFontTx/>
              <a:buNone/>
            </a:pPr>
            <a:endParaRPr lang="en-GB" altLang="en-US" dirty="0">
              <a:ea typeface="ＭＳ Ｐゴシック" charset="-128"/>
            </a:endParaRPr>
          </a:p>
        </p:txBody>
      </p:sp>
      <p:pic>
        <p:nvPicPr>
          <p:cNvPr id="6" name="Picture 5" descr="Erasmus plus 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3604501" cy="64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6209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0" y="438150"/>
            <a:ext cx="7100888" cy="936625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Preporuke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podnosioce</a:t>
            </a:r>
            <a:r>
              <a:rPr lang="en-US" dirty="0"/>
              <a:t> </a:t>
            </a:r>
            <a:r>
              <a:rPr lang="en-US" dirty="0" err="1"/>
              <a:t>prijava</a:t>
            </a:r>
            <a:endParaRPr lang="en-US" altLang="en-US" dirty="0">
              <a:ea typeface="ＭＳ Ｐゴシック" charset="-128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806575"/>
            <a:ext cx="8229600" cy="4171467"/>
          </a:xfrm>
        </p:spPr>
        <p:txBody>
          <a:bodyPr>
            <a:normAutofit/>
          </a:bodyPr>
          <a:lstStyle/>
          <a:p>
            <a:pPr marL="342900" lvl="1" indent="-342900">
              <a:lnSpc>
                <a:spcPct val="110000"/>
              </a:lnSpc>
              <a:buSzPct val="120000"/>
              <a:defRPr/>
            </a:pPr>
            <a:r>
              <a:rPr lang="en-US" sz="2400" dirty="0" err="1"/>
              <a:t>Objasnite</a:t>
            </a:r>
            <a:r>
              <a:rPr lang="en-US" sz="2400" dirty="0"/>
              <a:t> </a:t>
            </a:r>
            <a:r>
              <a:rPr lang="en-US" sz="2400" dirty="0" err="1"/>
              <a:t>značaj</a:t>
            </a:r>
            <a:r>
              <a:rPr lang="en-US" sz="2400" dirty="0"/>
              <a:t> </a:t>
            </a:r>
            <a:r>
              <a:rPr lang="en-US" sz="2400" dirty="0" err="1"/>
              <a:t>projekta</a:t>
            </a:r>
            <a:r>
              <a:rPr lang="en-US" sz="2400" dirty="0"/>
              <a:t> u </a:t>
            </a:r>
            <a:r>
              <a:rPr lang="en-US" sz="2400" dirty="0" err="1"/>
              <a:t>kontekstu</a:t>
            </a:r>
            <a:r>
              <a:rPr lang="en-US" sz="2400" dirty="0"/>
              <a:t> </a:t>
            </a:r>
            <a:r>
              <a:rPr lang="en-US" sz="2400" dirty="0" err="1"/>
              <a:t>teme</a:t>
            </a:r>
            <a:r>
              <a:rPr lang="en-US" sz="2400" dirty="0"/>
              <a:t> </a:t>
            </a:r>
            <a:r>
              <a:rPr lang="en-US" sz="2400" dirty="0" err="1"/>
              <a:t>evropskih</a:t>
            </a:r>
            <a:r>
              <a:rPr lang="en-US" sz="2400" dirty="0"/>
              <a:t> </a:t>
            </a:r>
            <a:r>
              <a:rPr lang="en-US" sz="2400" dirty="0" err="1"/>
              <a:t>integracija</a:t>
            </a:r>
            <a:r>
              <a:rPr lang="en-US" sz="2400" dirty="0"/>
              <a:t>; </a:t>
            </a:r>
            <a:endParaRPr lang="en-US" sz="2400" dirty="0" smtClean="0"/>
          </a:p>
          <a:p>
            <a:pPr marL="342900" lvl="1" indent="-342900">
              <a:lnSpc>
                <a:spcPct val="110000"/>
              </a:lnSpc>
              <a:buSzPct val="120000"/>
              <a:defRPr/>
            </a:pPr>
            <a:r>
              <a:rPr lang="en-US" sz="2400" dirty="0" err="1" smtClean="0"/>
              <a:t>Budite</a:t>
            </a:r>
            <a:r>
              <a:rPr lang="en-US" sz="2400" dirty="0" smtClean="0"/>
              <a:t> </a:t>
            </a:r>
            <a:r>
              <a:rPr lang="en-US" sz="2400" dirty="0" err="1"/>
              <a:t>inovativni</a:t>
            </a:r>
            <a:r>
              <a:rPr lang="en-US" sz="2400" dirty="0"/>
              <a:t> </a:t>
            </a:r>
            <a:r>
              <a:rPr lang="en-US" sz="2400" dirty="0" err="1"/>
              <a:t>po</a:t>
            </a:r>
            <a:r>
              <a:rPr lang="en-US" sz="2400" dirty="0"/>
              <a:t> </a:t>
            </a:r>
            <a:r>
              <a:rPr lang="en-US" sz="2400" dirty="0" err="1"/>
              <a:t>pitanju</a:t>
            </a:r>
            <a:r>
              <a:rPr lang="en-US" sz="2400" dirty="0"/>
              <a:t> </a:t>
            </a:r>
            <a:r>
              <a:rPr lang="en-US" sz="2400" dirty="0" err="1"/>
              <a:t>ciljnih</a:t>
            </a:r>
            <a:r>
              <a:rPr lang="en-US" sz="2400" dirty="0"/>
              <a:t> </a:t>
            </a:r>
            <a:r>
              <a:rPr lang="en-US" sz="2400" dirty="0" err="1"/>
              <a:t>grupa</a:t>
            </a:r>
            <a:r>
              <a:rPr lang="en-US" sz="2400" dirty="0"/>
              <a:t>, </a:t>
            </a:r>
            <a:r>
              <a:rPr lang="en-US" sz="2400" dirty="0" err="1"/>
              <a:t>metodologije</a:t>
            </a:r>
            <a:r>
              <a:rPr lang="en-US" sz="2400" dirty="0"/>
              <a:t>, </a:t>
            </a:r>
            <a:r>
              <a:rPr lang="en-US" sz="2400" dirty="0" err="1"/>
              <a:t>alata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tehnologije</a:t>
            </a:r>
            <a:r>
              <a:rPr lang="en-US" sz="2400" dirty="0"/>
              <a:t>; </a:t>
            </a:r>
            <a:endParaRPr lang="en-US" sz="2400" dirty="0" smtClean="0"/>
          </a:p>
          <a:p>
            <a:pPr marL="342900" lvl="1" indent="-342900">
              <a:lnSpc>
                <a:spcPct val="110000"/>
              </a:lnSpc>
              <a:buSzPct val="120000"/>
              <a:defRPr/>
            </a:pPr>
            <a:r>
              <a:rPr lang="en-US" sz="2400" dirty="0" err="1" smtClean="0"/>
              <a:t>Budite</a:t>
            </a:r>
            <a:r>
              <a:rPr lang="en-US" sz="2400" dirty="0" smtClean="0"/>
              <a:t> </a:t>
            </a:r>
            <a:r>
              <a:rPr lang="en-US" sz="2400" dirty="0" err="1" smtClean="0"/>
              <a:t>dosl</a:t>
            </a:r>
            <a:r>
              <a:rPr lang="sr-Latn-ME" sz="2400" dirty="0" smtClean="0"/>
              <a:t>j</a:t>
            </a:r>
            <a:r>
              <a:rPr lang="en-US" sz="2400" dirty="0" err="1" smtClean="0"/>
              <a:t>edni</a:t>
            </a:r>
            <a:r>
              <a:rPr lang="en-US" sz="2400" dirty="0" smtClean="0"/>
              <a:t> </a:t>
            </a:r>
            <a:r>
              <a:rPr lang="en-US" sz="2400" dirty="0"/>
              <a:t>u </a:t>
            </a:r>
            <a:r>
              <a:rPr lang="en-US" sz="2400" dirty="0" err="1"/>
              <a:t>prijavi</a:t>
            </a:r>
            <a:r>
              <a:rPr lang="en-US" sz="2400" dirty="0"/>
              <a:t> </a:t>
            </a:r>
            <a:r>
              <a:rPr lang="en-US" sz="2400" dirty="0" err="1"/>
              <a:t>po</a:t>
            </a:r>
            <a:r>
              <a:rPr lang="en-US" sz="2400" dirty="0"/>
              <a:t> </a:t>
            </a:r>
            <a:r>
              <a:rPr lang="en-US" sz="2400" dirty="0" err="1"/>
              <a:t>pitanju</a:t>
            </a:r>
            <a:r>
              <a:rPr lang="en-US" sz="2400" dirty="0"/>
              <a:t> </a:t>
            </a:r>
            <a:r>
              <a:rPr lang="en-US" sz="2400" dirty="0" err="1"/>
              <a:t>ciljeva</a:t>
            </a:r>
            <a:r>
              <a:rPr lang="en-US" sz="2400" dirty="0"/>
              <a:t>, </a:t>
            </a:r>
            <a:r>
              <a:rPr lang="en-US" sz="2400" dirty="0" err="1"/>
              <a:t>aktivnosti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dostupnih</a:t>
            </a:r>
            <a:r>
              <a:rPr lang="en-US" sz="2400" dirty="0"/>
              <a:t> </a:t>
            </a:r>
            <a:r>
              <a:rPr lang="en-US" sz="2400" dirty="0" err="1"/>
              <a:t>alata</a:t>
            </a:r>
            <a:r>
              <a:rPr lang="en-US" sz="2400" dirty="0"/>
              <a:t>; </a:t>
            </a:r>
            <a:endParaRPr lang="en-US" sz="2400" dirty="0" smtClean="0"/>
          </a:p>
          <a:p>
            <a:pPr marL="342900" lvl="1" indent="-342900">
              <a:lnSpc>
                <a:spcPct val="110000"/>
              </a:lnSpc>
              <a:buSzPct val="120000"/>
              <a:defRPr/>
            </a:pPr>
            <a:r>
              <a:rPr lang="en-US" sz="2400" dirty="0" err="1" smtClean="0"/>
              <a:t>Obrazložite</a:t>
            </a:r>
            <a:r>
              <a:rPr lang="en-US" sz="2400" dirty="0" smtClean="0"/>
              <a:t> </a:t>
            </a:r>
            <a:r>
              <a:rPr lang="en-US" sz="2400" dirty="0" err="1"/>
              <a:t>uticaj</a:t>
            </a:r>
            <a:r>
              <a:rPr lang="en-US" sz="2400" dirty="0"/>
              <a:t> </a:t>
            </a:r>
            <a:r>
              <a:rPr lang="en-US" sz="2400" dirty="0" err="1"/>
              <a:t>projekta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institucionalnom</a:t>
            </a:r>
            <a:r>
              <a:rPr lang="en-US" sz="2400" dirty="0"/>
              <a:t>, </a:t>
            </a:r>
            <a:r>
              <a:rPr lang="en-US" sz="2400" dirty="0" err="1"/>
              <a:t>lokalnom</a:t>
            </a:r>
            <a:r>
              <a:rPr lang="en-US" sz="2400" dirty="0"/>
              <a:t>, </a:t>
            </a:r>
            <a:r>
              <a:rPr lang="en-US" sz="2400" dirty="0" err="1"/>
              <a:t>regionalnom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nacionalnom</a:t>
            </a:r>
            <a:r>
              <a:rPr lang="en-US" sz="2400" dirty="0"/>
              <a:t> </a:t>
            </a:r>
            <a:r>
              <a:rPr lang="en-US" sz="2400" dirty="0" err="1"/>
              <a:t>nivou</a:t>
            </a:r>
            <a:r>
              <a:rPr lang="en-US" sz="2400" dirty="0"/>
              <a:t>.</a:t>
            </a:r>
            <a:endParaRPr lang="en-GB" altLang="en-US" dirty="0">
              <a:ea typeface="ＭＳ Ｐゴシック" charset="-128"/>
            </a:endParaRPr>
          </a:p>
          <a:p>
            <a:pPr marL="0" indent="0">
              <a:buFont typeface="Wingdings" charset="2"/>
              <a:buChar char="ü"/>
              <a:defRPr/>
            </a:pPr>
            <a:endParaRPr lang="fr-FR" altLang="en-US" sz="1600" dirty="0">
              <a:ea typeface="ＭＳ Ｐゴシック" charset="-128"/>
            </a:endParaRPr>
          </a:p>
          <a:p>
            <a:pPr marL="0" indent="0">
              <a:defRPr/>
            </a:pPr>
            <a:endParaRPr lang="en-GB" altLang="en-US" sz="1600" dirty="0">
              <a:ea typeface="ＭＳ Ｐゴシック" charset="-128"/>
            </a:endParaRPr>
          </a:p>
          <a:p>
            <a:pPr marL="0" indent="0">
              <a:defRPr/>
            </a:pPr>
            <a:endParaRPr lang="en-GB" altLang="en-US" sz="1600" dirty="0">
              <a:ea typeface="ＭＳ Ｐゴシック" charset="-128"/>
            </a:endParaRPr>
          </a:p>
        </p:txBody>
      </p:sp>
      <p:pic>
        <p:nvPicPr>
          <p:cNvPr id="6" name="Picture 5" descr="Erasmus plus 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2743201" cy="64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88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74800" y="450850"/>
            <a:ext cx="7050088" cy="936625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Poziv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Žan</a:t>
            </a:r>
            <a:r>
              <a:rPr lang="en-US" dirty="0"/>
              <a:t> </a:t>
            </a:r>
            <a:r>
              <a:rPr lang="en-US" dirty="0" err="1"/>
              <a:t>Mone</a:t>
            </a:r>
            <a:r>
              <a:rPr lang="en-US" dirty="0"/>
              <a:t> </a:t>
            </a:r>
            <a:r>
              <a:rPr lang="en-US" dirty="0" err="1"/>
              <a:t>projekte</a:t>
            </a:r>
            <a:r>
              <a:rPr lang="en-US" dirty="0"/>
              <a:t> 2017</a:t>
            </a:r>
            <a:endParaRPr lang="en-GB" altLang="en-US" dirty="0">
              <a:ea typeface="ＭＳ Ｐゴシック" charset="-128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5288" y="1857375"/>
            <a:ext cx="8229600" cy="3529013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dirty="0" err="1" smtClean="0">
                <a:ea typeface="ＭＳ Ｐゴシック" charset="-128"/>
              </a:rPr>
              <a:t>Poziv</a:t>
            </a:r>
            <a:r>
              <a:rPr lang="en-GB" altLang="en-US" dirty="0" smtClean="0">
                <a:ea typeface="ＭＳ Ｐゴシック" charset="-128"/>
              </a:rPr>
              <a:t> </a:t>
            </a:r>
            <a:r>
              <a:rPr lang="en-GB" altLang="en-US" dirty="0">
                <a:ea typeface="ＭＳ Ｐゴシック" charset="-128"/>
              </a:rPr>
              <a:t>2017:</a:t>
            </a:r>
            <a:r>
              <a:rPr lang="x-none" altLang="en-US" dirty="0">
                <a:ea typeface="ＭＳ Ｐゴシック" charset="-128"/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  <a:ea typeface="ＭＳ Ｐゴシック" charset="-128"/>
              </a:rPr>
              <a:t>otvoren</a:t>
            </a:r>
            <a:r>
              <a:rPr lang="hr-HR" altLang="en-US" dirty="0" smtClean="0">
                <a:solidFill>
                  <a:srgbClr val="FF0000"/>
                </a:solidFill>
                <a:ea typeface="ＭＳ Ｐゴシック" charset="-128"/>
              </a:rPr>
              <a:t>!</a:t>
            </a:r>
            <a:endParaRPr lang="en-GB" altLang="en-US" dirty="0">
              <a:solidFill>
                <a:srgbClr val="FF0000"/>
              </a:solidFill>
              <a:ea typeface="ＭＳ Ｐゴシック" charset="-128"/>
            </a:endParaRPr>
          </a:p>
          <a:p>
            <a:pPr>
              <a:buFontTx/>
              <a:buNone/>
            </a:pPr>
            <a:r>
              <a:rPr lang="x-none" altLang="en-US" dirty="0">
                <a:ea typeface="ＭＳ Ｐゴシック" charset="-128"/>
              </a:rPr>
              <a:t> </a:t>
            </a:r>
            <a:endParaRPr lang="en-GB" altLang="en-US" dirty="0">
              <a:ea typeface="ＭＳ Ｐゴシック" charset="-128"/>
            </a:endParaRPr>
          </a:p>
          <a:p>
            <a:r>
              <a:rPr lang="en-GB" dirty="0" err="1"/>
              <a:t>Očekivani</a:t>
            </a:r>
            <a:r>
              <a:rPr lang="en-GB" dirty="0"/>
              <a:t> </a:t>
            </a:r>
            <a:r>
              <a:rPr lang="en-GB" dirty="0" err="1"/>
              <a:t>rok</a:t>
            </a:r>
            <a:r>
              <a:rPr lang="en-GB" dirty="0"/>
              <a:t> </a:t>
            </a:r>
            <a:r>
              <a:rPr lang="en-GB" dirty="0" err="1"/>
              <a:t>za</a:t>
            </a:r>
            <a:r>
              <a:rPr lang="en-GB" dirty="0"/>
              <a:t> </a:t>
            </a:r>
            <a:r>
              <a:rPr lang="en-GB" dirty="0" err="1"/>
              <a:t>podnošenje</a:t>
            </a:r>
            <a:r>
              <a:rPr lang="en-GB" dirty="0"/>
              <a:t> </a:t>
            </a:r>
            <a:r>
              <a:rPr lang="en-GB" dirty="0" err="1"/>
              <a:t>prijava</a:t>
            </a:r>
            <a:r>
              <a:rPr lang="en-GB" dirty="0"/>
              <a:t> </a:t>
            </a:r>
            <a:r>
              <a:rPr lang="en-GB" altLang="en-US" dirty="0" smtClean="0">
                <a:ea typeface="ＭＳ Ｐゴシック" charset="-128"/>
              </a:rPr>
              <a:t>: </a:t>
            </a:r>
          </a:p>
          <a:p>
            <a:pPr marL="0" indent="0">
              <a:buNone/>
            </a:pPr>
            <a:r>
              <a:rPr lang="en-GB" altLang="en-US" dirty="0">
                <a:ea typeface="ＭＳ Ｐゴシック" charset="-128"/>
              </a:rPr>
              <a:t>	</a:t>
            </a:r>
            <a:r>
              <a:rPr lang="en-GB" altLang="en-US" dirty="0" smtClean="0">
                <a:ea typeface="ＭＳ Ｐゴシック" charset="-128"/>
              </a:rPr>
              <a:t>23</a:t>
            </a:r>
            <a:r>
              <a:rPr lang="en-GB" altLang="en-US" dirty="0">
                <a:ea typeface="ＭＳ Ｐゴシック" charset="-128"/>
              </a:rPr>
              <a:t>. </a:t>
            </a:r>
            <a:r>
              <a:rPr lang="en-GB" altLang="en-US" dirty="0" err="1" smtClean="0">
                <a:ea typeface="ＭＳ Ｐゴシック" charset="-128"/>
              </a:rPr>
              <a:t>februar</a:t>
            </a:r>
            <a:r>
              <a:rPr lang="en-GB" altLang="en-US" dirty="0" smtClean="0">
                <a:ea typeface="ＭＳ Ｐゴシック" charset="-128"/>
              </a:rPr>
              <a:t> 2017.</a:t>
            </a:r>
            <a:endParaRPr lang="en-GB" altLang="en-US" dirty="0">
              <a:ea typeface="ＭＳ Ｐゴシック" charset="-128"/>
            </a:endParaRPr>
          </a:p>
          <a:p>
            <a:pPr>
              <a:buFontTx/>
              <a:buNone/>
            </a:pPr>
            <a:endParaRPr lang="fr-BE" altLang="en-US" dirty="0">
              <a:ea typeface="ＭＳ Ｐゴシック" charset="-128"/>
            </a:endParaRPr>
          </a:p>
          <a:p>
            <a:r>
              <a:rPr lang="fr-BE" dirty="0" err="1"/>
              <a:t>Očekivani</a:t>
            </a:r>
            <a:r>
              <a:rPr lang="fr-BE" dirty="0"/>
              <a:t> </a:t>
            </a:r>
            <a:r>
              <a:rPr lang="fr-BE" dirty="0" err="1"/>
              <a:t>datum</a:t>
            </a:r>
            <a:r>
              <a:rPr lang="fr-BE" dirty="0"/>
              <a:t> </a:t>
            </a:r>
            <a:r>
              <a:rPr lang="fr-BE" dirty="0" err="1"/>
              <a:t>početka</a:t>
            </a:r>
            <a:r>
              <a:rPr lang="fr-BE" dirty="0"/>
              <a:t> </a:t>
            </a:r>
            <a:r>
              <a:rPr lang="fr-BE" dirty="0" err="1"/>
              <a:t>projekata</a:t>
            </a:r>
            <a:r>
              <a:rPr lang="fr-BE" dirty="0"/>
              <a:t> </a:t>
            </a:r>
            <a:r>
              <a:rPr lang="x-none" altLang="en-US" dirty="0" smtClean="0">
                <a:ea typeface="ＭＳ Ｐゴシック" charset="-128"/>
              </a:rPr>
              <a:t>: </a:t>
            </a:r>
            <a:endParaRPr lang="en-US" altLang="en-US" dirty="0" smtClean="0">
              <a:ea typeface="ＭＳ Ｐゴシック" charset="-128"/>
            </a:endParaRPr>
          </a:p>
          <a:p>
            <a:pPr marL="0" indent="0">
              <a:buNone/>
            </a:pPr>
            <a:r>
              <a:rPr lang="en-US" altLang="en-US" dirty="0" smtClean="0">
                <a:ea typeface="ＭＳ Ｐゴシック" charset="-128"/>
              </a:rPr>
              <a:t>	</a:t>
            </a:r>
            <a:r>
              <a:rPr lang="x-none" altLang="en-US" dirty="0" smtClean="0">
                <a:ea typeface="ＭＳ Ｐゴシック" charset="-128"/>
              </a:rPr>
              <a:t>01/09/201</a:t>
            </a:r>
            <a:r>
              <a:rPr lang="hr-HR" altLang="en-US" dirty="0">
                <a:ea typeface="ＭＳ Ｐゴシック" charset="-128"/>
              </a:rPr>
              <a:t>7</a:t>
            </a:r>
            <a:endParaRPr lang="en-GB" altLang="en-US" dirty="0">
              <a:solidFill>
                <a:srgbClr val="FF0000"/>
              </a:solidFill>
              <a:ea typeface="ＭＳ Ｐゴシック" charset="-128"/>
            </a:endParaRPr>
          </a:p>
          <a:p>
            <a:endParaRPr lang="fr-BE" altLang="en-US" dirty="0">
              <a:ea typeface="ＭＳ Ｐゴシック" charset="-128"/>
            </a:endParaRPr>
          </a:p>
          <a:p>
            <a:endParaRPr lang="en-GB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983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38150"/>
            <a:ext cx="8229600" cy="9366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Latn-ME" altLang="en-US" sz="4000" dirty="0" smtClean="0">
                <a:ea typeface="ＭＳ Ｐゴシック" charset="-128"/>
              </a:rPr>
              <a:t/>
            </a:r>
            <a:br>
              <a:rPr lang="sr-Latn-ME" altLang="en-US" sz="4000" dirty="0" smtClean="0">
                <a:ea typeface="ＭＳ Ｐゴシック" charset="-128"/>
              </a:rPr>
            </a:br>
            <a:r>
              <a:rPr lang="en-US" altLang="en-US" sz="4000" dirty="0" err="1" smtClean="0">
                <a:ea typeface="ＭＳ Ｐゴシック" charset="-128"/>
              </a:rPr>
              <a:t>Više</a:t>
            </a:r>
            <a:r>
              <a:rPr lang="en-US" altLang="en-US" sz="4000" dirty="0" smtClean="0">
                <a:ea typeface="ＭＳ Ｐゴシック" charset="-128"/>
              </a:rPr>
              <a:t> </a:t>
            </a:r>
            <a:r>
              <a:rPr lang="en-US" altLang="en-US" sz="4000" dirty="0" err="1" smtClean="0">
                <a:ea typeface="ＭＳ Ｐゴシック" charset="-128"/>
              </a:rPr>
              <a:t>informacija</a:t>
            </a:r>
            <a:r>
              <a:rPr lang="fr-BE" altLang="en-US" sz="4000" dirty="0" smtClean="0">
                <a:ea typeface="ＭＳ Ｐゴシック" charset="-128"/>
              </a:rPr>
              <a:t>:</a:t>
            </a:r>
            <a:endParaRPr lang="en-GB" altLang="en-US" sz="4000" dirty="0">
              <a:ea typeface="ＭＳ Ｐゴシック" charset="-128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95289" y="1790700"/>
            <a:ext cx="8229600" cy="4806950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  <a:defRPr/>
            </a:pPr>
            <a:r>
              <a:rPr lang="en-GB" sz="2400" b="1" dirty="0" err="1"/>
              <a:t>Erazmus</a:t>
            </a:r>
            <a:r>
              <a:rPr lang="en-GB" sz="2400" b="1" dirty="0"/>
              <a:t>+ </a:t>
            </a:r>
            <a:r>
              <a:rPr lang="en-GB" sz="2400" b="1" dirty="0" err="1"/>
              <a:t>programski</a:t>
            </a:r>
            <a:r>
              <a:rPr lang="en-GB" sz="2400" b="1" dirty="0"/>
              <a:t> </a:t>
            </a:r>
            <a:r>
              <a:rPr lang="en-GB" sz="2400" b="1" dirty="0" err="1"/>
              <a:t>vodič</a:t>
            </a:r>
            <a:r>
              <a:rPr lang="en-GB" sz="2400" b="1" dirty="0"/>
              <a:t> </a:t>
            </a:r>
            <a:r>
              <a:rPr lang="en-GB" sz="2400" b="1" dirty="0" err="1"/>
              <a:t>i</a:t>
            </a:r>
            <a:r>
              <a:rPr lang="en-GB" sz="2400" b="1" dirty="0"/>
              <a:t> </a:t>
            </a:r>
            <a:r>
              <a:rPr lang="en-GB" sz="2400" b="1" dirty="0" err="1"/>
              <a:t>opšti</a:t>
            </a:r>
            <a:r>
              <a:rPr lang="en-GB" sz="2400" b="1" dirty="0"/>
              <a:t> </a:t>
            </a:r>
            <a:r>
              <a:rPr lang="en-GB" sz="2400" b="1" dirty="0" err="1"/>
              <a:t>poziv</a:t>
            </a:r>
            <a:r>
              <a:rPr lang="en-GB" sz="2400" b="1" dirty="0"/>
              <a:t> </a:t>
            </a:r>
            <a:r>
              <a:rPr lang="en-GB" sz="2400" b="1" dirty="0" err="1"/>
              <a:t>za</a:t>
            </a:r>
            <a:r>
              <a:rPr lang="en-GB" sz="2400" b="1" dirty="0"/>
              <a:t> </a:t>
            </a:r>
            <a:r>
              <a:rPr lang="en-GB" sz="2400" b="1" dirty="0" err="1"/>
              <a:t>projekte</a:t>
            </a:r>
            <a:r>
              <a:rPr lang="en-GB" sz="2400" b="1" dirty="0"/>
              <a:t> 2017</a:t>
            </a:r>
            <a:r>
              <a:rPr lang="en-GB" sz="2400" b="1" kern="1200" dirty="0" smtClean="0"/>
              <a:t>:</a:t>
            </a:r>
            <a:endParaRPr lang="en-GB" sz="2400" b="1" kern="1200" dirty="0"/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GB" sz="2400" kern="1200" dirty="0">
                <a:hlinkClick r:id="rId2"/>
              </a:rPr>
              <a:t>http://</a:t>
            </a:r>
            <a:r>
              <a:rPr lang="en-GB" sz="2400" kern="1200" dirty="0" smtClean="0">
                <a:hlinkClick r:id="rId2"/>
              </a:rPr>
              <a:t>ec.europa.eu/programmes/erasmus-plus/discover/guide/index_en.htm</a:t>
            </a:r>
            <a:endParaRPr lang="en-GB" sz="2400" kern="1200" dirty="0"/>
          </a:p>
          <a:p>
            <a:pPr eaLnBrk="1" hangingPunct="1">
              <a:defRPr/>
            </a:pPr>
            <a:r>
              <a:rPr lang="en-GB" sz="2400" b="1" kern="1200" dirty="0" err="1" smtClean="0"/>
              <a:t>Žan</a:t>
            </a:r>
            <a:r>
              <a:rPr lang="en-GB" sz="2400" b="1" kern="1200" dirty="0" smtClean="0"/>
              <a:t> </a:t>
            </a:r>
            <a:r>
              <a:rPr lang="en-GB" sz="2400" b="1" kern="1200" dirty="0" err="1" smtClean="0"/>
              <a:t>Mone</a:t>
            </a:r>
            <a:r>
              <a:rPr lang="en-GB" sz="2400" b="1" kern="1200" dirty="0" smtClean="0"/>
              <a:t> </a:t>
            </a:r>
            <a:r>
              <a:rPr lang="en-GB" sz="2400" b="1" kern="1200" dirty="0" err="1" smtClean="0"/>
              <a:t>aktivnosti</a:t>
            </a:r>
            <a:r>
              <a:rPr lang="en-GB" sz="2400" b="1" kern="1200" dirty="0" smtClean="0"/>
              <a:t>: </a:t>
            </a:r>
            <a:endParaRPr lang="en-GB" sz="2400" b="1" kern="1200" dirty="0"/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GB" sz="2400" kern="1200" dirty="0">
                <a:hlinkClick r:id="rId3"/>
              </a:rPr>
              <a:t>http://eacea.ec.europa.eu/erasmus-plus/actions/jean-monnet_en</a:t>
            </a:r>
            <a:endParaRPr lang="en-GB" sz="2400" kern="1200" dirty="0"/>
          </a:p>
          <a:p>
            <a:pPr eaLnBrk="1" hangingPunct="1">
              <a:defRPr/>
            </a:pPr>
            <a:r>
              <a:rPr lang="en-GB" altLang="en-US" sz="2400" b="1" dirty="0" err="1" smtClean="0"/>
              <a:t>Finansiranje</a:t>
            </a:r>
            <a:r>
              <a:rPr lang="en-GB" altLang="en-US" sz="2400" b="1" dirty="0" smtClean="0"/>
              <a:t> – </a:t>
            </a:r>
            <a:r>
              <a:rPr lang="en-GB" altLang="en-US" sz="2400" b="1" dirty="0" err="1" smtClean="0"/>
              <a:t>Žan</a:t>
            </a:r>
            <a:r>
              <a:rPr lang="en-GB" altLang="en-US" sz="2400" b="1" dirty="0" smtClean="0"/>
              <a:t> </a:t>
            </a:r>
            <a:r>
              <a:rPr lang="en-GB" altLang="en-US" sz="2400" b="1" dirty="0" err="1" smtClean="0"/>
              <a:t>Mone</a:t>
            </a:r>
            <a:r>
              <a:rPr lang="en-GB" altLang="en-US" sz="2400" b="1" dirty="0" smtClean="0"/>
              <a:t> </a:t>
            </a:r>
            <a:r>
              <a:rPr lang="en-GB" altLang="en-US" sz="2400" b="1" dirty="0" err="1" smtClean="0"/>
              <a:t>aktivnosti</a:t>
            </a:r>
            <a:r>
              <a:rPr lang="en-GB" altLang="en-US" sz="2400" b="1" dirty="0" smtClean="0"/>
              <a:t>:</a:t>
            </a:r>
            <a:endParaRPr lang="en-GB" altLang="en-US" sz="2400" b="1" dirty="0"/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GB" sz="2400" kern="1200" dirty="0">
                <a:hlinkClick r:id="rId4"/>
              </a:rPr>
              <a:t>http://</a:t>
            </a:r>
            <a:r>
              <a:rPr lang="en-GB" sz="2400" kern="1200" dirty="0" smtClean="0">
                <a:hlinkClick r:id="rId4"/>
              </a:rPr>
              <a:t>eacea.ec.europa.eu/erasmus-plus/funding_en</a:t>
            </a:r>
            <a:endParaRPr lang="en-GB" sz="2400" kern="1200" dirty="0"/>
          </a:p>
          <a:p>
            <a:pPr eaLnBrk="1" hangingPunct="1">
              <a:defRPr/>
            </a:pPr>
            <a:r>
              <a:rPr lang="fr-BE" sz="2400" b="1" kern="1200" dirty="0" err="1" smtClean="0"/>
              <a:t>Žan</a:t>
            </a:r>
            <a:r>
              <a:rPr lang="fr-BE" sz="2400" b="1" kern="1200" dirty="0" smtClean="0"/>
              <a:t> </a:t>
            </a:r>
            <a:r>
              <a:rPr lang="fr-BE" sz="2400" b="1" kern="1200" dirty="0" err="1" smtClean="0"/>
              <a:t>Mone</a:t>
            </a:r>
            <a:r>
              <a:rPr lang="fr-BE" sz="2400" b="1" kern="1200" dirty="0" smtClean="0"/>
              <a:t> </a:t>
            </a:r>
            <a:r>
              <a:rPr lang="fr-BE" sz="2400" b="1" kern="1200" dirty="0" err="1" smtClean="0"/>
              <a:t>direktoriju</a:t>
            </a:r>
            <a:r>
              <a:rPr lang="fr-BE" sz="2400" b="1" dirty="0" err="1"/>
              <a:t>m</a:t>
            </a:r>
            <a:r>
              <a:rPr lang="fr-BE" sz="2400" b="1" kern="1200" dirty="0" smtClean="0"/>
              <a:t>:</a:t>
            </a:r>
            <a:endParaRPr lang="fr-BE" sz="2400" b="1" kern="1200" dirty="0"/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fr-BE" sz="2400" kern="1200" dirty="0">
                <a:hlinkClick r:id="rId5"/>
              </a:rPr>
              <a:t>https://eacea.ec.europa.eu/JeanMonnetDirectory/#/search-screen</a:t>
            </a:r>
            <a:r>
              <a:rPr lang="fr-BE" sz="2400" kern="1200" dirty="0" smtClean="0">
                <a:hlinkClick r:id="rId5"/>
              </a:rPr>
              <a:t>/</a:t>
            </a:r>
            <a:endParaRPr lang="en-GB" sz="2400" kern="1200" dirty="0"/>
          </a:p>
          <a:p>
            <a:pPr marL="0" indent="0" eaLnBrk="1" hangingPunct="1">
              <a:buFont typeface="Arial" pitchFamily="34" charset="0"/>
              <a:buNone/>
              <a:defRPr/>
            </a:pPr>
            <a:endParaRPr lang="en-GB" sz="2000" kern="1200" dirty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altLang="en-US" sz="2000" dirty="0">
              <a:ea typeface="ＭＳ Ｐゴシック" charset="-128"/>
            </a:endParaRPr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GB" altLang="en-US" sz="2000" b="1" dirty="0">
              <a:solidFill>
                <a:srgbClr val="000066"/>
              </a:solidFill>
              <a:ea typeface="ＭＳ Ｐゴシック" charset="-128"/>
            </a:endParaRP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GB" altLang="en-US" sz="2000" b="1" dirty="0">
                <a:solidFill>
                  <a:srgbClr val="000066"/>
                </a:solidFill>
                <a:ea typeface="ＭＳ Ｐゴシック" charset="-128"/>
              </a:rPr>
              <a:t>	</a:t>
            </a:r>
          </a:p>
        </p:txBody>
      </p:sp>
      <p:pic>
        <p:nvPicPr>
          <p:cNvPr id="6" name="Picture 5" descr="Erasmus plus logo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3390314" cy="64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3734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95288" y="425450"/>
            <a:ext cx="8229600" cy="936625"/>
          </a:xfrm>
        </p:spPr>
        <p:txBody>
          <a:bodyPr>
            <a:normAutofit fontScale="90000"/>
          </a:bodyPr>
          <a:lstStyle/>
          <a:p>
            <a:r>
              <a:rPr lang="sr-Latn-ME" altLang="en-US" dirty="0" smtClean="0">
                <a:ea typeface="ＭＳ Ｐゴシック" charset="-128"/>
              </a:rPr>
              <a:t/>
            </a:r>
            <a:br>
              <a:rPr lang="sr-Latn-ME" altLang="en-US" dirty="0" smtClean="0">
                <a:ea typeface="ＭＳ Ｐゴシック" charset="-128"/>
              </a:rPr>
            </a:br>
            <a:r>
              <a:rPr lang="en-US" altLang="en-US" dirty="0" err="1" smtClean="0">
                <a:ea typeface="ＭＳ Ｐゴシック" charset="-128"/>
              </a:rPr>
              <a:t>Žan</a:t>
            </a:r>
            <a:r>
              <a:rPr lang="en-US" altLang="en-US" dirty="0" smtClean="0">
                <a:ea typeface="ＭＳ Ｐゴシック" charset="-128"/>
              </a:rPr>
              <a:t> </a:t>
            </a:r>
            <a:r>
              <a:rPr lang="en-US" altLang="en-US" dirty="0" err="1" smtClean="0">
                <a:ea typeface="ＭＳ Ｐゴシック" charset="-128"/>
              </a:rPr>
              <a:t>Mone</a:t>
            </a:r>
            <a:r>
              <a:rPr lang="en-US" altLang="en-US" dirty="0" smtClean="0">
                <a:ea typeface="ＭＳ Ｐゴシック" charset="-128"/>
              </a:rPr>
              <a:t> </a:t>
            </a:r>
            <a:r>
              <a:rPr lang="en-US" altLang="en-US" dirty="0" err="1" smtClean="0">
                <a:ea typeface="ＭＳ Ｐゴシック" charset="-128"/>
              </a:rPr>
              <a:t>projekti</a:t>
            </a:r>
            <a:endParaRPr lang="en-GB" altLang="en-US" dirty="0">
              <a:ea typeface="ＭＳ Ｐゴシック" charset="-128"/>
            </a:endParaRPr>
          </a:p>
        </p:txBody>
      </p:sp>
      <p:pic>
        <p:nvPicPr>
          <p:cNvPr id="15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14350" y="2032000"/>
            <a:ext cx="3044825" cy="2524125"/>
          </a:xfrm>
        </p:spPr>
      </p:pic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3708400" y="1844675"/>
            <a:ext cx="5219700" cy="421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en-US" altLang="en-US" sz="2000" i="0" dirty="0" smtClean="0"/>
              <a:t>Program </a:t>
            </a:r>
            <a:r>
              <a:rPr lang="en-US" altLang="en-US" sz="2000" i="0" dirty="0" err="1" smtClean="0"/>
              <a:t>Žan</a:t>
            </a:r>
            <a:r>
              <a:rPr lang="en-US" altLang="en-US" sz="2000" i="0" dirty="0" smtClean="0"/>
              <a:t> </a:t>
            </a:r>
            <a:r>
              <a:rPr lang="en-US" altLang="en-US" sz="2000" i="0" dirty="0" err="1" smtClean="0"/>
              <a:t>Mone</a:t>
            </a:r>
            <a:r>
              <a:rPr lang="en-GB" altLang="en-US" sz="2000" i="0" dirty="0" smtClean="0"/>
              <a:t> </a:t>
            </a:r>
            <a:r>
              <a:rPr lang="en-GB" altLang="en-US" sz="2000" i="0" dirty="0"/>
              <a:t>(1989)  </a:t>
            </a:r>
            <a:endParaRPr lang="x-none" altLang="en-US" sz="2000" i="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x-none" altLang="en-US" sz="2000" i="0" dirty="0"/>
              <a:t>    </a:t>
            </a:r>
            <a:r>
              <a:rPr lang="en-US" altLang="en-US" sz="2000" i="0" dirty="0"/>
              <a:t>- </a:t>
            </a:r>
            <a:r>
              <a:rPr lang="en-US" altLang="en-US" sz="2000" i="0" dirty="0" err="1" smtClean="0"/>
              <a:t>uvođenje</a:t>
            </a:r>
            <a:r>
              <a:rPr lang="en-US" altLang="en-US" sz="2000" i="0" dirty="0" smtClean="0"/>
              <a:t> </a:t>
            </a:r>
            <a:r>
              <a:rPr lang="en-US" altLang="en-US" sz="2000" i="0" dirty="0" err="1" smtClean="0"/>
              <a:t>evropskih</a:t>
            </a:r>
            <a:r>
              <a:rPr lang="en-US" altLang="en-US" sz="2000" i="0" dirty="0" smtClean="0"/>
              <a:t> </a:t>
            </a:r>
            <a:r>
              <a:rPr lang="en-US" altLang="en-US" sz="2000" i="0" dirty="0" err="1" smtClean="0"/>
              <a:t>studija</a:t>
            </a:r>
            <a:r>
              <a:rPr lang="x-none" altLang="en-US" sz="2000" i="0" dirty="0" smtClean="0"/>
              <a:t> </a:t>
            </a:r>
            <a:endParaRPr lang="en-GB" altLang="en-US" sz="2000" i="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000" i="0" dirty="0"/>
          </a:p>
          <a:p>
            <a:pPr eaLnBrk="1" hangingPunct="1">
              <a:spcBef>
                <a:spcPct val="0"/>
              </a:spcBef>
              <a:buClrTx/>
            </a:pPr>
            <a:r>
              <a:rPr lang="en-US" altLang="en-US" sz="2000" i="0" dirty="0" err="1" smtClean="0"/>
              <a:t>Posvećeni</a:t>
            </a:r>
            <a:r>
              <a:rPr lang="en-US" altLang="en-US" sz="2000" i="0" dirty="0" smtClean="0"/>
              <a:t> </a:t>
            </a:r>
            <a:r>
              <a:rPr lang="en-US" altLang="en-US" sz="2000" i="0" dirty="0" err="1" smtClean="0"/>
              <a:t>uspomeni</a:t>
            </a:r>
            <a:r>
              <a:rPr lang="en-US" altLang="en-US" sz="2000" i="0" dirty="0" smtClean="0"/>
              <a:t> </a:t>
            </a:r>
            <a:r>
              <a:rPr lang="en-US" altLang="en-US" sz="2000" i="0" dirty="0" err="1" smtClean="0"/>
              <a:t>na</a:t>
            </a:r>
            <a:r>
              <a:rPr lang="en-US" altLang="en-US" sz="2000" i="0" dirty="0" smtClean="0"/>
              <a:t> </a:t>
            </a:r>
            <a:r>
              <a:rPr lang="en-US" altLang="en-US" sz="2000" i="0" dirty="0" err="1" smtClean="0"/>
              <a:t>Žan</a:t>
            </a:r>
            <a:r>
              <a:rPr lang="en-US" altLang="en-US" sz="2000" i="0" dirty="0" smtClean="0"/>
              <a:t> </a:t>
            </a:r>
            <a:r>
              <a:rPr lang="en-US" altLang="en-US" sz="2000" i="0" dirty="0" err="1" smtClean="0"/>
              <a:t>Monea</a:t>
            </a:r>
            <a:r>
              <a:rPr lang="en-GB" altLang="en-US" sz="2000" i="0" dirty="0" smtClean="0"/>
              <a:t> </a:t>
            </a:r>
            <a:r>
              <a:rPr lang="en-GB" altLang="en-US" sz="2000" i="0" dirty="0"/>
              <a:t>(1888-1979)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000" i="0" dirty="0"/>
          </a:p>
          <a:p>
            <a:pPr eaLnBrk="1" hangingPunct="1">
              <a:spcBef>
                <a:spcPct val="0"/>
              </a:spcBef>
              <a:buClrTx/>
            </a:pPr>
            <a:r>
              <a:rPr lang="en-US" altLang="en-US" sz="2000" i="0" dirty="0" err="1" smtClean="0"/>
              <a:t>Žan</a:t>
            </a:r>
            <a:r>
              <a:rPr lang="en-US" altLang="en-US" sz="2000" i="0" dirty="0" smtClean="0"/>
              <a:t> </a:t>
            </a:r>
            <a:r>
              <a:rPr lang="en-US" altLang="en-US" sz="2000" i="0" dirty="0" err="1" smtClean="0"/>
              <a:t>Mone</a:t>
            </a:r>
            <a:r>
              <a:rPr lang="en-US" altLang="en-US" sz="2000" i="0" dirty="0" smtClean="0"/>
              <a:t> </a:t>
            </a:r>
            <a:r>
              <a:rPr lang="en-US" altLang="en-US" sz="2000" i="0" dirty="0" err="1" smtClean="0"/>
              <a:t>projekti</a:t>
            </a:r>
            <a:r>
              <a:rPr lang="en-US" altLang="en-US" sz="2000" i="0" dirty="0" smtClean="0"/>
              <a:t> </a:t>
            </a:r>
            <a:r>
              <a:rPr lang="en-US" altLang="en-US" sz="2000" i="0" dirty="0" err="1" smtClean="0"/>
              <a:t>ostaju</a:t>
            </a:r>
            <a:r>
              <a:rPr lang="en-US" altLang="en-US" sz="2000" i="0" dirty="0" smtClean="0"/>
              <a:t> u </a:t>
            </a:r>
            <a:r>
              <a:rPr lang="en-US" altLang="en-US" sz="2000" i="0" dirty="0" err="1" smtClean="0"/>
              <a:t>okviru</a:t>
            </a:r>
            <a:r>
              <a:rPr lang="en-US" altLang="en-US" sz="2000" i="0" dirty="0" smtClean="0"/>
              <a:t> </a:t>
            </a:r>
            <a:r>
              <a:rPr lang="en-US" altLang="en-US" sz="2000" i="0" dirty="0" err="1" smtClean="0"/>
              <a:t>Erazmus</a:t>
            </a:r>
            <a:r>
              <a:rPr lang="en-US" altLang="en-US" sz="2000" i="0" dirty="0" smtClean="0"/>
              <a:t>+</a:t>
            </a:r>
            <a:r>
              <a:rPr lang="x-none" altLang="en-US" sz="2000" i="0" smtClean="0"/>
              <a:t> </a:t>
            </a:r>
            <a:r>
              <a:rPr lang="en-US" altLang="en-US" sz="2000" i="0" dirty="0" err="1" smtClean="0"/>
              <a:t>kao</a:t>
            </a:r>
            <a:r>
              <a:rPr lang="en-US" altLang="en-US" sz="2000" i="0" dirty="0" smtClean="0"/>
              <a:t> </a:t>
            </a:r>
            <a:r>
              <a:rPr lang="en-US" altLang="en-US" sz="2000" i="0" dirty="0" err="1" smtClean="0"/>
              <a:t>poseban</a:t>
            </a:r>
            <a:r>
              <a:rPr lang="en-US" altLang="en-US" sz="2000" i="0" dirty="0" smtClean="0"/>
              <a:t> d</a:t>
            </a:r>
            <a:r>
              <a:rPr lang="sr-Latn-ME" altLang="en-US" sz="2000" i="0" dirty="0" smtClean="0"/>
              <a:t>io </a:t>
            </a:r>
            <a:r>
              <a:rPr lang="en-US" altLang="en-US" sz="2000" i="0" dirty="0" err="1" smtClean="0"/>
              <a:t>programa</a:t>
            </a:r>
            <a:endParaRPr lang="en-GB" altLang="en-US" sz="2000" i="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BE" altLang="en-US" sz="2000" i="0" dirty="0"/>
          </a:p>
          <a:p>
            <a:pPr eaLnBrk="1" hangingPunct="1">
              <a:spcBef>
                <a:spcPct val="0"/>
              </a:spcBef>
              <a:buClrTx/>
            </a:pPr>
            <a:r>
              <a:rPr lang="en-US" altLang="en-US" sz="2000" i="0" dirty="0" err="1" smtClean="0"/>
              <a:t>Centralizovano</a:t>
            </a:r>
            <a:r>
              <a:rPr lang="en-US" altLang="en-US" sz="2000" i="0" dirty="0" smtClean="0"/>
              <a:t> </a:t>
            </a:r>
            <a:r>
              <a:rPr lang="en-US" altLang="en-US" sz="2000" i="0" dirty="0" err="1" smtClean="0"/>
              <a:t>upravljanje</a:t>
            </a:r>
            <a:endParaRPr lang="en-GB" altLang="en-US" sz="2000" i="0" dirty="0"/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fr-BE" altLang="en-US" sz="1200" i="0" dirty="0">
              <a:solidFill>
                <a:schemeClr val="tx2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fr-BE" altLang="en-US" sz="1200" i="0" dirty="0">
              <a:solidFill>
                <a:schemeClr val="tx2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fr-BE" altLang="en-US" sz="1200" i="0" dirty="0">
              <a:solidFill>
                <a:schemeClr val="tx2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200" i="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8" name="Picture 7" descr="Erasmus plus 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0"/>
            <a:ext cx="3147301" cy="64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705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338263" y="392113"/>
            <a:ext cx="7602537" cy="936625"/>
          </a:xfrm>
        </p:spPr>
        <p:txBody>
          <a:bodyPr>
            <a:normAutofit/>
          </a:bodyPr>
          <a:lstStyle/>
          <a:p>
            <a:r>
              <a:rPr lang="en-US" altLang="en-US" sz="2800" dirty="0" err="1">
                <a:ea typeface="ＭＳ Ｐゴシック" charset="-128"/>
              </a:rPr>
              <a:t>Žan</a:t>
            </a:r>
            <a:r>
              <a:rPr lang="en-US" altLang="en-US" sz="2800" dirty="0">
                <a:ea typeface="ＭＳ Ｐゴシック" charset="-128"/>
              </a:rPr>
              <a:t> </a:t>
            </a:r>
            <a:r>
              <a:rPr lang="en-US" altLang="en-US" sz="2800" dirty="0" err="1">
                <a:ea typeface="ＭＳ Ｐゴシック" charset="-128"/>
              </a:rPr>
              <a:t>Mone</a:t>
            </a:r>
            <a:r>
              <a:rPr lang="en-US" altLang="en-US" sz="2800" dirty="0">
                <a:ea typeface="ＭＳ Ｐゴシック" charset="-128"/>
              </a:rPr>
              <a:t> </a:t>
            </a:r>
            <a:r>
              <a:rPr lang="en-US" altLang="en-US" sz="2800" dirty="0" err="1">
                <a:ea typeface="ＭＳ Ｐゴシック" charset="-128"/>
              </a:rPr>
              <a:t>mreža</a:t>
            </a:r>
            <a:r>
              <a:rPr lang="en-US" altLang="en-US" sz="2800" dirty="0">
                <a:ea typeface="ＭＳ Ｐゴシック" charset="-128"/>
              </a:rPr>
              <a:t> </a:t>
            </a:r>
            <a:r>
              <a:rPr lang="en-US" altLang="en-US" sz="2800" dirty="0" err="1">
                <a:ea typeface="ＭＳ Ｐゴシック" charset="-128"/>
              </a:rPr>
              <a:t>širom</a:t>
            </a:r>
            <a:r>
              <a:rPr lang="en-US" altLang="en-US" sz="2800" dirty="0">
                <a:ea typeface="ＭＳ Ｐゴシック" charset="-128"/>
              </a:rPr>
              <a:t> </a:t>
            </a:r>
            <a:r>
              <a:rPr lang="en-US" altLang="en-US" sz="2800" dirty="0" err="1" smtClean="0">
                <a:ea typeface="ＭＳ Ｐゴシック" charset="-128"/>
              </a:rPr>
              <a:t>sv</a:t>
            </a:r>
            <a:r>
              <a:rPr lang="sr-Latn-ME" altLang="en-US" sz="2800" dirty="0" smtClean="0">
                <a:ea typeface="ＭＳ Ｐゴシック" charset="-128"/>
              </a:rPr>
              <a:t>ij</a:t>
            </a:r>
            <a:r>
              <a:rPr lang="en-US" altLang="en-US" sz="2800" dirty="0" smtClean="0">
                <a:ea typeface="ＭＳ Ｐゴシック" charset="-128"/>
              </a:rPr>
              <a:t>eta </a:t>
            </a:r>
            <a:r>
              <a:rPr lang="fr-BE" altLang="en-US" sz="2800" dirty="0" smtClean="0">
                <a:ea typeface="ＭＳ Ｐゴシック" charset="-128"/>
              </a:rPr>
              <a:t>1989 </a:t>
            </a:r>
            <a:r>
              <a:rPr lang="fr-BE" altLang="en-US" sz="2800" dirty="0">
                <a:ea typeface="ＭＳ Ｐゴシック" charset="-128"/>
              </a:rPr>
              <a:t>- 201</a:t>
            </a:r>
            <a:r>
              <a:rPr lang="en-US" altLang="en-US" sz="2800" dirty="0">
                <a:ea typeface="ＭＳ Ｐゴシック" charset="-128"/>
              </a:rPr>
              <a:t>6</a:t>
            </a:r>
            <a:endParaRPr lang="en-GB" altLang="en-US" sz="2800" dirty="0">
              <a:ea typeface="ＭＳ Ｐゴシック" charset="-128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414338" y="4962525"/>
            <a:ext cx="30972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spcBef>
                <a:spcPct val="20000"/>
              </a:spcBef>
              <a:buClr>
                <a:schemeClr val="bg1"/>
              </a:buClr>
              <a:buChar char="•"/>
              <a:tabLst>
                <a:tab pos="180975" algn="l"/>
              </a:tabLst>
              <a:defRPr sz="2400" i="1">
                <a:solidFill>
                  <a:srgbClr val="0F5494"/>
                </a:solidFill>
                <a:latin typeface="Verdana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tabLst>
                <a:tab pos="180975" algn="l"/>
              </a:tabLst>
              <a:defRPr sz="2000" b="1">
                <a:solidFill>
                  <a:srgbClr val="0F5494"/>
                </a:solidFill>
                <a:latin typeface="Verdana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tabLst>
                <a:tab pos="180975" algn="l"/>
              </a:tabLst>
              <a:defRPr sz="1400">
                <a:solidFill>
                  <a:srgbClr val="0F5494"/>
                </a:solidFill>
                <a:latin typeface="Verdana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180975" algn="l"/>
              </a:tabLs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180975" algn="l"/>
              </a:tabLs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</a:tabLs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</a:tabLs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</a:tabLs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</a:tabLs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en-GB" altLang="en-US" sz="1200" i="0" dirty="0"/>
              <a:t>86 </a:t>
            </a:r>
            <a:r>
              <a:rPr lang="en-US" altLang="en-US" sz="1200" i="0" dirty="0" err="1" smtClean="0"/>
              <a:t>zemalja</a:t>
            </a:r>
            <a:r>
              <a:rPr lang="en-US" altLang="en-US" sz="1200" i="0" dirty="0" smtClean="0"/>
              <a:t> </a:t>
            </a:r>
            <a:r>
              <a:rPr lang="en-US" altLang="en-US" sz="1200" i="0" dirty="0" err="1" smtClean="0"/>
              <a:t>širom</a:t>
            </a:r>
            <a:r>
              <a:rPr lang="en-US" altLang="en-US" sz="1200" i="0" dirty="0" smtClean="0"/>
              <a:t> </a:t>
            </a:r>
            <a:r>
              <a:rPr lang="en-US" altLang="en-US" sz="1200" i="0" dirty="0" err="1" smtClean="0"/>
              <a:t>sv</a:t>
            </a:r>
            <a:r>
              <a:rPr lang="sr-Latn-ME" altLang="en-US" sz="1200" i="0" dirty="0" smtClean="0"/>
              <a:t>ij</a:t>
            </a:r>
            <a:r>
              <a:rPr lang="en-US" altLang="en-US" sz="1200" i="0" dirty="0" smtClean="0"/>
              <a:t>eta</a:t>
            </a:r>
            <a:r>
              <a:rPr lang="en-GB" altLang="en-US" sz="1200" i="0" dirty="0" smtClean="0"/>
              <a:t> </a:t>
            </a:r>
            <a:endParaRPr lang="en-GB" altLang="en-US" sz="1200" i="0" dirty="0"/>
          </a:p>
          <a:p>
            <a:pPr>
              <a:spcBef>
                <a:spcPct val="0"/>
              </a:spcBef>
              <a:buClrTx/>
            </a:pPr>
            <a:r>
              <a:rPr lang="en-GB" altLang="en-US" sz="1200" i="0" dirty="0" err="1"/>
              <a:t>više</a:t>
            </a:r>
            <a:r>
              <a:rPr lang="en-GB" altLang="en-US" sz="1200" i="0" dirty="0"/>
              <a:t> od 1.000 </a:t>
            </a:r>
            <a:r>
              <a:rPr lang="en-GB" altLang="en-US" sz="1200" i="0" dirty="0" err="1"/>
              <a:t>univerziteta</a:t>
            </a:r>
            <a:r>
              <a:rPr lang="en-GB" altLang="en-US" sz="1200" i="0" dirty="0"/>
              <a:t> </a:t>
            </a:r>
            <a:r>
              <a:rPr lang="en-GB" altLang="en-US" sz="1200" i="0" dirty="0" err="1"/>
              <a:t>koji</a:t>
            </a:r>
            <a:r>
              <a:rPr lang="en-GB" altLang="en-US" sz="1200" i="0" dirty="0"/>
              <a:t> nude </a:t>
            </a:r>
            <a:r>
              <a:rPr lang="en-GB" altLang="en-US" sz="1200" i="0" dirty="0" err="1"/>
              <a:t>Žan</a:t>
            </a:r>
            <a:r>
              <a:rPr lang="en-GB" altLang="en-US" sz="1200" i="0" dirty="0"/>
              <a:t> </a:t>
            </a:r>
            <a:r>
              <a:rPr lang="en-GB" altLang="en-US" sz="1200" i="0" dirty="0" err="1"/>
              <a:t>Mone</a:t>
            </a:r>
            <a:r>
              <a:rPr lang="en-GB" altLang="en-US" sz="1200" i="0" dirty="0"/>
              <a:t> </a:t>
            </a:r>
            <a:r>
              <a:rPr lang="en-GB" altLang="en-US" sz="1200" i="0" dirty="0" err="1"/>
              <a:t>kurseve</a:t>
            </a:r>
            <a:r>
              <a:rPr lang="en-GB" altLang="en-US" sz="1200" i="0" dirty="0"/>
              <a:t> </a:t>
            </a:r>
            <a:r>
              <a:rPr lang="en-GB" altLang="en-US" sz="1200" i="0" dirty="0" err="1"/>
              <a:t>kao</a:t>
            </a:r>
            <a:r>
              <a:rPr lang="en-GB" altLang="en-US" sz="1200" i="0" dirty="0"/>
              <a:t> </a:t>
            </a:r>
            <a:r>
              <a:rPr lang="en-GB" altLang="en-US" sz="1200" i="0" dirty="0" smtClean="0"/>
              <a:t>d</a:t>
            </a:r>
            <a:r>
              <a:rPr lang="sr-Latn-ME" altLang="en-US" sz="1200" i="0" dirty="0" smtClean="0"/>
              <a:t>i</a:t>
            </a:r>
            <a:r>
              <a:rPr lang="en-GB" altLang="en-US" sz="1200" i="0" dirty="0" smtClean="0"/>
              <a:t>o </a:t>
            </a:r>
            <a:r>
              <a:rPr lang="en-GB" altLang="en-US" sz="1200" i="0" dirty="0" err="1"/>
              <a:t>svog</a:t>
            </a:r>
            <a:r>
              <a:rPr lang="en-GB" altLang="en-US" sz="1200" i="0" dirty="0"/>
              <a:t> </a:t>
            </a:r>
            <a:r>
              <a:rPr lang="en-GB" altLang="en-US" sz="1200" i="0" dirty="0" err="1"/>
              <a:t>nastavnog</a:t>
            </a:r>
            <a:r>
              <a:rPr lang="en-GB" altLang="en-US" sz="1200" i="0" dirty="0"/>
              <a:t> </a:t>
            </a:r>
            <a:r>
              <a:rPr lang="en-GB" altLang="en-US" sz="1200" i="0" dirty="0" err="1"/>
              <a:t>programa</a:t>
            </a:r>
            <a:endParaRPr lang="en-GB" altLang="en-US" sz="1200" i="0" dirty="0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4716463" y="4960938"/>
            <a:ext cx="38877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tabLst>
                <a:tab pos="180975" algn="l"/>
              </a:tabLst>
              <a:defRPr sz="2400" i="1">
                <a:solidFill>
                  <a:srgbClr val="0F5494"/>
                </a:solidFill>
                <a:latin typeface="Verdana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tabLst>
                <a:tab pos="180975" algn="l"/>
              </a:tabLst>
              <a:defRPr sz="2000" b="1">
                <a:solidFill>
                  <a:srgbClr val="0F5494"/>
                </a:solidFill>
                <a:latin typeface="Verdana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tabLst>
                <a:tab pos="180975" algn="l"/>
              </a:tabLst>
              <a:defRPr sz="1400">
                <a:solidFill>
                  <a:srgbClr val="0F5494"/>
                </a:solidFill>
                <a:latin typeface="Verdana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180975" algn="l"/>
              </a:tabLs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180975" algn="l"/>
              </a:tabLs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</a:tabLs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</a:tabLs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</a:tabLs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</a:tabLs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None/>
            </a:pPr>
            <a:r>
              <a:rPr lang="en-US" altLang="en-US" sz="1200" i="0" dirty="0" err="1" smtClean="0"/>
              <a:t>Preko</a:t>
            </a:r>
            <a:r>
              <a:rPr lang="en-GB" altLang="en-US" sz="1200" i="0" dirty="0" smtClean="0"/>
              <a:t> </a:t>
            </a:r>
            <a:r>
              <a:rPr lang="en-GB" altLang="en-US" sz="1200" b="1" i="0" dirty="0">
                <a:solidFill>
                  <a:srgbClr val="FF0000"/>
                </a:solidFill>
              </a:rPr>
              <a:t>4</a:t>
            </a:r>
            <a:r>
              <a:rPr lang="x-none" altLang="en-US" sz="1200" b="1" i="0" dirty="0">
                <a:solidFill>
                  <a:srgbClr val="FF0000"/>
                </a:solidFill>
              </a:rPr>
              <a:t>.</a:t>
            </a:r>
            <a:r>
              <a:rPr lang="en-GB" altLang="en-US" sz="1200" b="1" i="0" dirty="0">
                <a:solidFill>
                  <a:srgbClr val="FF0000"/>
                </a:solidFill>
              </a:rPr>
              <a:t>730 </a:t>
            </a:r>
            <a:r>
              <a:rPr lang="sr-Latn-ME" altLang="en-US" sz="1200" b="1" i="0" dirty="0" smtClean="0">
                <a:solidFill>
                  <a:srgbClr val="FF0000"/>
                </a:solidFill>
              </a:rPr>
              <a:t>projekata</a:t>
            </a:r>
            <a:r>
              <a:rPr lang="x-none" altLang="en-US" sz="1200" b="1" i="0" smtClean="0">
                <a:solidFill>
                  <a:srgbClr val="FF0000"/>
                </a:solidFill>
              </a:rPr>
              <a:t> </a:t>
            </a:r>
            <a:r>
              <a:rPr lang="en-US" altLang="en-US" sz="1200" i="0" dirty="0"/>
              <a:t>u </a:t>
            </a:r>
            <a:r>
              <a:rPr lang="en-US" altLang="en-US" sz="1200" i="0" dirty="0" err="1"/>
              <a:t>oblasti</a:t>
            </a:r>
            <a:r>
              <a:rPr lang="en-US" altLang="en-US" sz="1200" i="0" dirty="0"/>
              <a:t> </a:t>
            </a:r>
            <a:r>
              <a:rPr lang="en-US" altLang="en-US" sz="1200" i="0" dirty="0" err="1"/>
              <a:t>studija</a:t>
            </a:r>
            <a:r>
              <a:rPr lang="en-US" altLang="en-US" sz="1200" i="0" dirty="0"/>
              <a:t> </a:t>
            </a:r>
            <a:r>
              <a:rPr lang="en-US" altLang="en-US" sz="1200" i="0" dirty="0" err="1"/>
              <a:t>evropskih</a:t>
            </a:r>
            <a:r>
              <a:rPr lang="en-US" altLang="en-US" sz="1200" i="0" dirty="0"/>
              <a:t> </a:t>
            </a:r>
            <a:r>
              <a:rPr lang="en-US" altLang="en-US" sz="1200" i="0" dirty="0" err="1"/>
              <a:t>integracija</a:t>
            </a:r>
            <a:endParaRPr lang="en-GB" altLang="en-US" sz="1200" i="0" dirty="0"/>
          </a:p>
        </p:txBody>
      </p:sp>
      <p:pic>
        <p:nvPicPr>
          <p:cNvPr id="1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3100" y="1479550"/>
            <a:ext cx="5292725" cy="333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8" name="Picture 7" descr="Erasmus plus 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0"/>
            <a:ext cx="3147301" cy="64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7955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95288" y="400050"/>
            <a:ext cx="8229600" cy="1049542"/>
          </a:xfrm>
        </p:spPr>
        <p:txBody>
          <a:bodyPr/>
          <a:lstStyle/>
          <a:p>
            <a:r>
              <a:rPr lang="en-US" altLang="en-US" dirty="0" err="1">
                <a:ea typeface="ＭＳ Ｐゴシック" charset="-128"/>
              </a:rPr>
              <a:t>Žan</a:t>
            </a:r>
            <a:r>
              <a:rPr lang="en-US" altLang="en-US" dirty="0">
                <a:ea typeface="ＭＳ Ｐゴシック" charset="-128"/>
              </a:rPr>
              <a:t> </a:t>
            </a:r>
            <a:r>
              <a:rPr lang="en-US" altLang="en-US" dirty="0" err="1">
                <a:ea typeface="ＭＳ Ｐゴシック" charset="-128"/>
              </a:rPr>
              <a:t>Mone</a:t>
            </a:r>
            <a:r>
              <a:rPr lang="en-US" altLang="en-US" dirty="0">
                <a:ea typeface="ＭＳ Ｐゴシック" charset="-128"/>
              </a:rPr>
              <a:t> </a:t>
            </a:r>
            <a:r>
              <a:rPr lang="en-US" altLang="en-US" dirty="0" err="1">
                <a:ea typeface="ＭＳ Ｐゴシック" charset="-128"/>
              </a:rPr>
              <a:t>ukratko</a:t>
            </a:r>
            <a:endParaRPr lang="en-GB" altLang="en-US" dirty="0">
              <a:ea typeface="ＭＳ Ｐゴシック" charset="-128"/>
            </a:endParaRP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468313" y="1752600"/>
            <a:ext cx="8424862" cy="4356100"/>
          </a:xfrm>
        </p:spPr>
        <p:txBody>
          <a:bodyPr>
            <a:normAutofit/>
          </a:bodyPr>
          <a:lstStyle/>
          <a:p>
            <a:pPr marL="0" lvl="1" indent="0">
              <a:lnSpc>
                <a:spcPct val="110000"/>
              </a:lnSpc>
              <a:buSzPct val="120000"/>
              <a:buFontTx/>
              <a:buNone/>
            </a:pPr>
            <a:r>
              <a:rPr lang="en-US" altLang="en-US" sz="2000" dirty="0" err="1" smtClean="0">
                <a:latin typeface="Verdana" charset="0"/>
                <a:ea typeface="Verdana" charset="0"/>
                <a:cs typeface="Verdana" charset="0"/>
              </a:rPr>
              <a:t>Usm</a:t>
            </a:r>
            <a:r>
              <a:rPr lang="sr-Latn-ME" altLang="en-US" sz="2000" dirty="0" smtClean="0">
                <a:latin typeface="Verdana" charset="0"/>
                <a:ea typeface="Verdana" charset="0"/>
                <a:cs typeface="Verdana" charset="0"/>
              </a:rPr>
              <a:t>je</a:t>
            </a:r>
            <a:r>
              <a:rPr lang="en-US" altLang="en-US" sz="2000" dirty="0" err="1" smtClean="0">
                <a:latin typeface="Verdana" charset="0"/>
                <a:ea typeface="Verdana" charset="0"/>
                <a:cs typeface="Verdana" charset="0"/>
              </a:rPr>
              <a:t>renost</a:t>
            </a:r>
            <a:r>
              <a:rPr lang="en-US" altLang="en-US" sz="200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altLang="en-US" sz="2000" dirty="0" err="1">
                <a:latin typeface="Verdana" charset="0"/>
                <a:ea typeface="Verdana" charset="0"/>
                <a:cs typeface="Verdana" charset="0"/>
              </a:rPr>
              <a:t>na</a:t>
            </a:r>
            <a:r>
              <a:rPr lang="en-US" altLang="en-US" sz="2000" dirty="0">
                <a:latin typeface="Verdana" charset="0"/>
                <a:ea typeface="Verdana" charset="0"/>
                <a:cs typeface="Verdana" charset="0"/>
              </a:rPr>
              <a:t> EU </a:t>
            </a:r>
            <a:r>
              <a:rPr lang="en-US" altLang="en-US" sz="2000" dirty="0" err="1">
                <a:latin typeface="Verdana" charset="0"/>
                <a:ea typeface="Verdana" charset="0"/>
                <a:cs typeface="Verdana" charset="0"/>
              </a:rPr>
              <a:t>studije</a:t>
            </a:r>
            <a:r>
              <a:rPr lang="en-US" altLang="en-US" sz="2000" dirty="0">
                <a:latin typeface="Verdana" charset="0"/>
                <a:ea typeface="Verdana" charset="0"/>
                <a:cs typeface="Verdana" charset="0"/>
              </a:rPr>
              <a:t> u </a:t>
            </a:r>
            <a:r>
              <a:rPr lang="en-US" altLang="en-US" sz="2000" dirty="0" err="1">
                <a:latin typeface="Verdana" charset="0"/>
                <a:ea typeface="Verdana" charset="0"/>
                <a:cs typeface="Verdana" charset="0"/>
              </a:rPr>
              <a:t>cilju</a:t>
            </a:r>
            <a:r>
              <a:rPr lang="en-US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altLang="en-US" sz="2000" dirty="0" err="1">
                <a:latin typeface="Verdana" charset="0"/>
                <a:ea typeface="Verdana" charset="0"/>
                <a:cs typeface="Verdana" charset="0"/>
              </a:rPr>
              <a:t>promovisanja</a:t>
            </a:r>
            <a:r>
              <a:rPr lang="en-US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altLang="en-US" sz="2000" dirty="0" err="1">
                <a:latin typeface="Verdana" charset="0"/>
                <a:ea typeface="Verdana" charset="0"/>
                <a:cs typeface="Verdana" charset="0"/>
              </a:rPr>
              <a:t>izvrsnosti</a:t>
            </a:r>
            <a:r>
              <a:rPr lang="en-US" altLang="en-US" sz="2000" dirty="0">
                <a:latin typeface="Verdana" charset="0"/>
                <a:ea typeface="Verdana" charset="0"/>
                <a:cs typeface="Verdana" charset="0"/>
              </a:rPr>
              <a:t> u </a:t>
            </a:r>
            <a:r>
              <a:rPr lang="en-US" altLang="en-US" sz="2000" dirty="0" err="1">
                <a:latin typeface="Verdana" charset="0"/>
                <a:ea typeface="Verdana" charset="0"/>
                <a:cs typeface="Verdana" charset="0"/>
              </a:rPr>
              <a:t>nastavi</a:t>
            </a:r>
            <a:r>
              <a:rPr lang="en-US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altLang="en-US" sz="2000" dirty="0" err="1">
                <a:latin typeface="Verdana" charset="0"/>
                <a:ea typeface="Verdana" charset="0"/>
                <a:cs typeface="Verdana" charset="0"/>
              </a:rPr>
              <a:t>i</a:t>
            </a:r>
            <a:r>
              <a:rPr lang="en-US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altLang="en-US" sz="2000" dirty="0" err="1">
                <a:latin typeface="Verdana" charset="0"/>
                <a:ea typeface="Verdana" charset="0"/>
                <a:cs typeface="Verdana" charset="0"/>
              </a:rPr>
              <a:t>istraživanjima</a:t>
            </a:r>
            <a:r>
              <a:rPr lang="en-US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sr-Latn-ME" altLang="en-US" sz="2000" dirty="0" smtClean="0">
                <a:latin typeface="Verdana" charset="0"/>
                <a:ea typeface="Verdana" charset="0"/>
                <a:cs typeface="Verdana" charset="0"/>
              </a:rPr>
              <a:t>u vezi sa p</a:t>
            </a:r>
            <a:r>
              <a:rPr lang="en-US" altLang="en-US" sz="2000" dirty="0" err="1" smtClean="0">
                <a:latin typeface="Verdana" charset="0"/>
                <a:ea typeface="Verdana" charset="0"/>
                <a:cs typeface="Verdana" charset="0"/>
              </a:rPr>
              <a:t>roces</a:t>
            </a:r>
            <a:r>
              <a:rPr lang="sr-Latn-ME" altLang="en-US" sz="2000" dirty="0" smtClean="0">
                <a:latin typeface="Verdana" charset="0"/>
                <a:ea typeface="Verdana" charset="0"/>
                <a:cs typeface="Verdana" charset="0"/>
              </a:rPr>
              <a:t>om</a:t>
            </a:r>
            <a:r>
              <a:rPr lang="en-US" altLang="en-US" sz="200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altLang="en-US" sz="2000" dirty="0" err="1">
                <a:latin typeface="Verdana" charset="0"/>
                <a:ea typeface="Verdana" charset="0"/>
                <a:cs typeface="Verdana" charset="0"/>
              </a:rPr>
              <a:t>evropskih</a:t>
            </a:r>
            <a:r>
              <a:rPr lang="en-US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altLang="en-US" sz="2000" dirty="0" err="1">
                <a:latin typeface="Verdana" charset="0"/>
                <a:ea typeface="Verdana" charset="0"/>
                <a:cs typeface="Verdana" charset="0"/>
              </a:rPr>
              <a:t>integracija</a:t>
            </a:r>
            <a:r>
              <a:rPr lang="en-US" altLang="en-US" sz="2000" dirty="0">
                <a:latin typeface="Verdana" charset="0"/>
                <a:ea typeface="Verdana" charset="0"/>
                <a:cs typeface="Verdana" charset="0"/>
              </a:rPr>
              <a:t> u </a:t>
            </a:r>
            <a:r>
              <a:rPr lang="en-US" altLang="en-US" sz="2000" dirty="0" err="1">
                <a:latin typeface="Verdana" charset="0"/>
                <a:ea typeface="Verdana" charset="0"/>
                <a:cs typeface="Verdana" charset="0"/>
              </a:rPr>
              <a:t>različitim</a:t>
            </a:r>
            <a:r>
              <a:rPr lang="en-US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altLang="en-US" sz="2000" dirty="0" err="1">
                <a:latin typeface="Verdana" charset="0"/>
                <a:ea typeface="Verdana" charset="0"/>
                <a:cs typeface="Verdana" charset="0"/>
              </a:rPr>
              <a:t>disciplinama</a:t>
            </a:r>
            <a:r>
              <a:rPr lang="en-US" altLang="en-US" sz="2000" dirty="0" smtClean="0">
                <a:latin typeface="Verdana" charset="0"/>
                <a:ea typeface="Verdana" charset="0"/>
                <a:cs typeface="Verdana" charset="0"/>
              </a:rPr>
              <a:t>.</a:t>
            </a:r>
          </a:p>
          <a:p>
            <a:pPr marL="0" lvl="1" indent="0">
              <a:lnSpc>
                <a:spcPct val="110000"/>
              </a:lnSpc>
              <a:buSzPct val="120000"/>
              <a:buFontTx/>
              <a:buNone/>
            </a:pPr>
            <a:endParaRPr lang="en-GB" altLang="en-US" sz="2000" b="0" dirty="0">
              <a:latin typeface="Verdana" charset="0"/>
              <a:ea typeface="Verdana" charset="0"/>
              <a:cs typeface="Verdana" charset="0"/>
            </a:endParaRPr>
          </a:p>
          <a:p>
            <a:pPr marL="0" lvl="1" indent="0">
              <a:lnSpc>
                <a:spcPct val="110000"/>
              </a:lnSpc>
              <a:buSzPct val="120000"/>
              <a:buNone/>
            </a:pPr>
            <a:r>
              <a:rPr lang="en-GB" altLang="en-US" sz="2000" u="sng" dirty="0" err="1">
                <a:latin typeface="Verdana" charset="0"/>
                <a:ea typeface="Verdana" charset="0"/>
                <a:cs typeface="Verdana" charset="0"/>
              </a:rPr>
              <a:t>Ciljevi</a:t>
            </a:r>
            <a:r>
              <a:rPr lang="en-GB" altLang="en-US" sz="2000" u="sng" dirty="0" smtClean="0">
                <a:latin typeface="Verdana" charset="0"/>
                <a:ea typeface="Verdana" charset="0"/>
                <a:cs typeface="Verdana" charset="0"/>
              </a:rPr>
              <a:t>:</a:t>
            </a:r>
          </a:p>
          <a:p>
            <a:pPr marL="342900" lvl="1" indent="-342900">
              <a:lnSpc>
                <a:spcPct val="110000"/>
              </a:lnSpc>
              <a:buSzPct val="120000"/>
            </a:pPr>
            <a:r>
              <a:rPr lang="en-GB" altLang="en-US" sz="2000" dirty="0" err="1">
                <a:latin typeface="Verdana" charset="0"/>
                <a:ea typeface="Verdana" charset="0"/>
                <a:cs typeface="Verdana" charset="0"/>
              </a:rPr>
              <a:t>s</a:t>
            </a:r>
            <a:r>
              <a:rPr lang="en-GB" altLang="en-US" sz="2000" dirty="0" err="1" smtClean="0">
                <a:latin typeface="Verdana" charset="0"/>
                <a:ea typeface="Verdana" charset="0"/>
                <a:cs typeface="Verdana" charset="0"/>
              </a:rPr>
              <a:t>timulisanje</a:t>
            </a:r>
            <a:r>
              <a:rPr lang="en-GB" altLang="en-US" sz="200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altLang="en-US" sz="2000" dirty="0" err="1">
                <a:latin typeface="Verdana" charset="0"/>
                <a:ea typeface="Verdana" charset="0"/>
                <a:cs typeface="Verdana" charset="0"/>
              </a:rPr>
              <a:t>nastave</a:t>
            </a:r>
            <a:r>
              <a:rPr lang="en-GB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altLang="en-US" sz="2000" dirty="0" err="1">
                <a:latin typeface="Verdana" charset="0"/>
                <a:ea typeface="Verdana" charset="0"/>
                <a:cs typeface="Verdana" charset="0"/>
              </a:rPr>
              <a:t>i</a:t>
            </a:r>
            <a:r>
              <a:rPr lang="en-GB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altLang="en-US" sz="2000" dirty="0" err="1">
                <a:latin typeface="Verdana" charset="0"/>
                <a:ea typeface="Verdana" charset="0"/>
                <a:cs typeface="Verdana" charset="0"/>
              </a:rPr>
              <a:t>istraživanja</a:t>
            </a:r>
            <a:r>
              <a:rPr lang="en-GB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altLang="en-US" sz="2000" dirty="0" err="1">
                <a:latin typeface="Verdana" charset="0"/>
                <a:ea typeface="Verdana" charset="0"/>
                <a:cs typeface="Verdana" charset="0"/>
              </a:rPr>
              <a:t>vezanih</a:t>
            </a:r>
            <a:r>
              <a:rPr lang="en-GB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altLang="en-US" sz="2000" dirty="0" err="1">
                <a:latin typeface="Verdana" charset="0"/>
                <a:ea typeface="Verdana" charset="0"/>
                <a:cs typeface="Verdana" charset="0"/>
              </a:rPr>
              <a:t>za</a:t>
            </a:r>
            <a:r>
              <a:rPr lang="en-GB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altLang="en-US" sz="2000" dirty="0" err="1">
                <a:latin typeface="Verdana" charset="0"/>
                <a:ea typeface="Verdana" charset="0"/>
                <a:cs typeface="Verdana" charset="0"/>
              </a:rPr>
              <a:t>Evropsku</a:t>
            </a:r>
            <a:r>
              <a:rPr lang="en-GB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altLang="en-US" sz="2000" dirty="0" err="1" smtClean="0">
                <a:latin typeface="Verdana" charset="0"/>
                <a:ea typeface="Verdana" charset="0"/>
                <a:cs typeface="Verdana" charset="0"/>
              </a:rPr>
              <a:t>uniju</a:t>
            </a:r>
            <a:r>
              <a:rPr lang="en-GB" altLang="en-US" sz="2000" dirty="0" smtClean="0">
                <a:latin typeface="Verdana" charset="0"/>
                <a:ea typeface="Verdana" charset="0"/>
                <a:cs typeface="Verdana" charset="0"/>
              </a:rPr>
              <a:t>;</a:t>
            </a:r>
          </a:p>
          <a:p>
            <a:pPr marL="342900" lvl="1" indent="-342900">
              <a:lnSpc>
                <a:spcPct val="110000"/>
              </a:lnSpc>
              <a:buSzPct val="120000"/>
            </a:pPr>
            <a:r>
              <a:rPr lang="en-GB" altLang="en-US" sz="2000" dirty="0" err="1">
                <a:latin typeface="Verdana" charset="0"/>
                <a:ea typeface="Verdana" charset="0"/>
                <a:cs typeface="Verdana" charset="0"/>
              </a:rPr>
              <a:t>p</a:t>
            </a:r>
            <a:r>
              <a:rPr lang="en-GB" altLang="en-US" sz="2000" dirty="0" err="1" smtClean="0">
                <a:latin typeface="Verdana" charset="0"/>
                <a:ea typeface="Verdana" charset="0"/>
                <a:cs typeface="Verdana" charset="0"/>
              </a:rPr>
              <a:t>odučavanje</a:t>
            </a:r>
            <a:r>
              <a:rPr lang="en-GB" altLang="en-US" sz="200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altLang="en-US" sz="2000" dirty="0" err="1">
                <a:latin typeface="Verdana" charset="0"/>
                <a:ea typeface="Verdana" charset="0"/>
                <a:cs typeface="Verdana" charset="0"/>
              </a:rPr>
              <a:t>mladih</a:t>
            </a:r>
            <a:r>
              <a:rPr lang="en-GB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altLang="en-US" sz="2000" dirty="0" err="1">
                <a:latin typeface="Verdana" charset="0"/>
                <a:ea typeface="Verdana" charset="0"/>
                <a:cs typeface="Verdana" charset="0"/>
              </a:rPr>
              <a:t>profesionalaca</a:t>
            </a:r>
            <a:r>
              <a:rPr lang="en-GB" altLang="en-US" sz="2000" dirty="0">
                <a:latin typeface="Verdana" charset="0"/>
                <a:ea typeface="Verdana" charset="0"/>
                <a:cs typeface="Verdana" charset="0"/>
              </a:rPr>
              <a:t> u </a:t>
            </a:r>
            <a:r>
              <a:rPr lang="en-GB" altLang="en-US" sz="2000" dirty="0" err="1">
                <a:latin typeface="Verdana" charset="0"/>
                <a:ea typeface="Verdana" charset="0"/>
                <a:cs typeface="Verdana" charset="0"/>
              </a:rPr>
              <a:t>oblasti</a:t>
            </a:r>
            <a:r>
              <a:rPr lang="en-GB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altLang="en-US" sz="2000" dirty="0" err="1">
                <a:latin typeface="Verdana" charset="0"/>
                <a:ea typeface="Verdana" charset="0"/>
                <a:cs typeface="Verdana" charset="0"/>
              </a:rPr>
              <a:t>evropskih</a:t>
            </a:r>
            <a:r>
              <a:rPr lang="en-GB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altLang="en-US" sz="2000" dirty="0" err="1" smtClean="0">
                <a:latin typeface="Verdana" charset="0"/>
                <a:ea typeface="Verdana" charset="0"/>
                <a:cs typeface="Verdana" charset="0"/>
              </a:rPr>
              <a:t>integracija</a:t>
            </a:r>
            <a:r>
              <a:rPr lang="en-GB" altLang="en-US" sz="2000" dirty="0" smtClean="0">
                <a:latin typeface="Verdana" charset="0"/>
                <a:ea typeface="Verdana" charset="0"/>
                <a:cs typeface="Verdana" charset="0"/>
              </a:rPr>
              <a:t>;</a:t>
            </a:r>
          </a:p>
          <a:p>
            <a:pPr marL="342900" lvl="1" indent="-342900">
              <a:lnSpc>
                <a:spcPct val="110000"/>
              </a:lnSpc>
              <a:buSzPct val="120000"/>
            </a:pPr>
            <a:r>
              <a:rPr lang="en-GB" altLang="en-US" sz="2000" dirty="0" err="1">
                <a:latin typeface="Verdana" charset="0"/>
                <a:ea typeface="Verdana" charset="0"/>
                <a:cs typeface="Verdana" charset="0"/>
              </a:rPr>
              <a:t>p</a:t>
            </a:r>
            <a:r>
              <a:rPr lang="en-GB" altLang="en-US" sz="2000" dirty="0" err="1" smtClean="0">
                <a:latin typeface="Verdana" charset="0"/>
                <a:ea typeface="Verdana" charset="0"/>
                <a:cs typeface="Verdana" charset="0"/>
              </a:rPr>
              <a:t>odsticanje</a:t>
            </a:r>
            <a:r>
              <a:rPr lang="en-GB" altLang="en-US" sz="200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altLang="en-US" sz="2000" dirty="0" err="1">
                <a:latin typeface="Verdana" charset="0"/>
                <a:ea typeface="Verdana" charset="0"/>
                <a:cs typeface="Verdana" charset="0"/>
              </a:rPr>
              <a:t>dijaloga</a:t>
            </a:r>
            <a:r>
              <a:rPr lang="en-GB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altLang="en-US" sz="2000" dirty="0" err="1">
                <a:latin typeface="Verdana" charset="0"/>
                <a:ea typeface="Verdana" charset="0"/>
                <a:cs typeface="Verdana" charset="0"/>
              </a:rPr>
              <a:t>između</a:t>
            </a:r>
            <a:r>
              <a:rPr lang="en-GB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altLang="en-US" sz="2000" dirty="0" err="1">
                <a:latin typeface="Verdana" charset="0"/>
                <a:ea typeface="Verdana" charset="0"/>
                <a:cs typeface="Verdana" charset="0"/>
              </a:rPr>
              <a:t>akademske</a:t>
            </a:r>
            <a:r>
              <a:rPr lang="en-GB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altLang="en-US" sz="2000" dirty="0" err="1">
                <a:latin typeface="Verdana" charset="0"/>
                <a:ea typeface="Verdana" charset="0"/>
                <a:cs typeface="Verdana" charset="0"/>
              </a:rPr>
              <a:t>zajednice</a:t>
            </a:r>
            <a:r>
              <a:rPr lang="en-GB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altLang="en-US" sz="2000" dirty="0" err="1">
                <a:latin typeface="Verdana" charset="0"/>
                <a:ea typeface="Verdana" charset="0"/>
                <a:cs typeface="Verdana" charset="0"/>
              </a:rPr>
              <a:t>i</a:t>
            </a:r>
            <a:r>
              <a:rPr lang="en-GB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altLang="en-US" sz="2000" dirty="0" err="1">
                <a:latin typeface="Verdana" charset="0"/>
                <a:ea typeface="Verdana" charset="0"/>
                <a:cs typeface="Verdana" charset="0"/>
              </a:rPr>
              <a:t>kreatora</a:t>
            </a:r>
            <a:r>
              <a:rPr lang="en-GB" altLang="en-US" sz="20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altLang="en-US" sz="2000" dirty="0" err="1" smtClean="0">
                <a:latin typeface="Verdana" charset="0"/>
                <a:ea typeface="Verdana" charset="0"/>
                <a:cs typeface="Verdana" charset="0"/>
              </a:rPr>
              <a:t>politika</a:t>
            </a:r>
            <a:r>
              <a:rPr lang="en-GB" altLang="en-US" sz="2000" dirty="0" smtClean="0">
                <a:latin typeface="Verdana" charset="0"/>
                <a:ea typeface="Verdana" charset="0"/>
                <a:cs typeface="Verdana" charset="0"/>
              </a:rPr>
              <a:t>.</a:t>
            </a:r>
            <a:endParaRPr lang="en-US" altLang="en-US" dirty="0"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buFont typeface="Wingdings" charset="2"/>
              <a:buChar char="ü"/>
            </a:pPr>
            <a:endParaRPr lang="fr-FR" altLang="en-US" sz="1600" dirty="0">
              <a:latin typeface="Verdana" charset="0"/>
              <a:ea typeface="Verdana" charset="0"/>
              <a:cs typeface="Verdana" charset="0"/>
            </a:endParaRPr>
          </a:p>
          <a:p>
            <a:pPr marL="0" indent="0"/>
            <a:endParaRPr lang="en-GB" altLang="en-US" sz="1600" dirty="0">
              <a:latin typeface="Verdana" charset="0"/>
              <a:ea typeface="Verdana" charset="0"/>
              <a:cs typeface="Verdana" charset="0"/>
            </a:endParaRPr>
          </a:p>
          <a:p>
            <a:pPr marL="0" indent="0"/>
            <a:endParaRPr lang="en-GB" altLang="en-US" sz="1600" dirty="0">
              <a:latin typeface="Verdana" charset="0"/>
              <a:ea typeface="Verdana" charset="0"/>
              <a:cs typeface="Verdana" charset="0"/>
            </a:endParaRPr>
          </a:p>
        </p:txBody>
      </p:sp>
      <p:pic>
        <p:nvPicPr>
          <p:cNvPr id="6" name="Picture 5" descr="Erasmus plus 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0"/>
            <a:ext cx="3147301" cy="64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87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49400" y="439738"/>
            <a:ext cx="7075488" cy="936625"/>
          </a:xfrm>
        </p:spPr>
        <p:txBody>
          <a:bodyPr>
            <a:normAutofit fontScale="90000"/>
          </a:bodyPr>
          <a:lstStyle/>
          <a:p>
            <a:r>
              <a:rPr lang="en-US" altLang="en-US" dirty="0" err="1">
                <a:ea typeface="ＭＳ Ｐゴシック" charset="-128"/>
              </a:rPr>
              <a:t>Osnovne</a:t>
            </a:r>
            <a:r>
              <a:rPr lang="en-US" altLang="en-US" dirty="0">
                <a:ea typeface="ＭＳ Ｐゴシック" charset="-128"/>
              </a:rPr>
              <a:t> </a:t>
            </a:r>
            <a:r>
              <a:rPr lang="en-US" altLang="en-US" dirty="0" err="1">
                <a:ea typeface="ＭＳ Ｐゴシック" charset="-128"/>
              </a:rPr>
              <a:t>oblasti</a:t>
            </a:r>
            <a:r>
              <a:rPr lang="en-US" altLang="en-US" dirty="0">
                <a:ea typeface="ＭＳ Ｐゴシック" charset="-128"/>
              </a:rPr>
              <a:t> </a:t>
            </a:r>
            <a:r>
              <a:rPr lang="en-US" altLang="en-US" dirty="0" err="1">
                <a:ea typeface="ＭＳ Ｐゴシック" charset="-128"/>
              </a:rPr>
              <a:t>izučavanja</a:t>
            </a:r>
            <a:r>
              <a:rPr lang="en-US" altLang="en-US" dirty="0">
                <a:ea typeface="ＭＳ Ｐゴシック" charset="-128"/>
              </a:rPr>
              <a:t> </a:t>
            </a:r>
            <a:r>
              <a:rPr lang="en-US" altLang="en-US" dirty="0" err="1">
                <a:ea typeface="ＭＳ Ｐゴシック" charset="-128"/>
              </a:rPr>
              <a:t>su</a:t>
            </a:r>
            <a:r>
              <a:rPr lang="en-US" altLang="en-US" dirty="0">
                <a:ea typeface="ＭＳ Ｐゴシック" charset="-128"/>
              </a:rPr>
              <a:t>: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981201"/>
            <a:ext cx="8229600" cy="3110004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z="2000" dirty="0">
                <a:ea typeface="ＭＳ Ｐゴシック" charset="-128"/>
              </a:rPr>
              <a:t>- </a:t>
            </a:r>
            <a:r>
              <a:rPr lang="en-US" altLang="en-US" sz="2000" dirty="0" err="1">
                <a:ea typeface="ＭＳ Ｐゴシック" charset="-128"/>
              </a:rPr>
              <a:t>Regionalne</a:t>
            </a:r>
            <a:r>
              <a:rPr lang="en-US" altLang="en-US" sz="2000" dirty="0">
                <a:ea typeface="ＭＳ Ｐゴシック" charset="-128"/>
              </a:rPr>
              <a:t> </a:t>
            </a:r>
            <a:r>
              <a:rPr lang="en-US" altLang="en-US" sz="2000" dirty="0" err="1">
                <a:ea typeface="ＭＳ Ｐゴシック" charset="-128"/>
              </a:rPr>
              <a:t>komparativne</a:t>
            </a:r>
            <a:r>
              <a:rPr lang="en-US" altLang="en-US" sz="2000" dirty="0">
                <a:ea typeface="ＭＳ Ｐゴシック" charset="-128"/>
              </a:rPr>
              <a:t> EU </a:t>
            </a:r>
            <a:r>
              <a:rPr lang="en-US" altLang="en-US" sz="2000" dirty="0" err="1">
                <a:ea typeface="ＭＳ Ｐゴシック" charset="-128"/>
              </a:rPr>
              <a:t>studije</a:t>
            </a:r>
            <a:r>
              <a:rPr lang="en-US" altLang="en-US" sz="2000" dirty="0">
                <a:ea typeface="ＭＳ Ｐゴシック" charset="-128"/>
              </a:rPr>
              <a:t/>
            </a:r>
            <a:br>
              <a:rPr lang="en-US" altLang="en-US" sz="2000" dirty="0">
                <a:ea typeface="ＭＳ Ｐゴシック" charset="-128"/>
              </a:rPr>
            </a:br>
            <a:r>
              <a:rPr lang="en-US" altLang="en-US" sz="2000" dirty="0">
                <a:ea typeface="ＭＳ Ｐゴシック" charset="-128"/>
              </a:rPr>
              <a:t>- EU </a:t>
            </a:r>
            <a:r>
              <a:rPr lang="en-US" altLang="en-US" sz="2000" dirty="0" err="1">
                <a:ea typeface="ＭＳ Ｐゴシック" charset="-128"/>
              </a:rPr>
              <a:t>studije</a:t>
            </a:r>
            <a:r>
              <a:rPr lang="en-US" altLang="en-US" sz="2000" dirty="0">
                <a:ea typeface="ＭＳ Ｐゴシック" charset="-128"/>
              </a:rPr>
              <a:t> </a:t>
            </a:r>
            <a:r>
              <a:rPr lang="en-US" altLang="en-US" sz="2000" dirty="0" err="1">
                <a:ea typeface="ＭＳ Ｐゴシック" charset="-128"/>
              </a:rPr>
              <a:t>komunikacionih</a:t>
            </a:r>
            <a:r>
              <a:rPr lang="en-US" altLang="en-US" sz="2000" dirty="0">
                <a:ea typeface="ＭＳ Ｐゴシック" charset="-128"/>
              </a:rPr>
              <a:t> </a:t>
            </a:r>
            <a:r>
              <a:rPr lang="en-US" altLang="en-US" sz="2000" dirty="0" err="1">
                <a:ea typeface="ＭＳ Ｐゴシック" charset="-128"/>
              </a:rPr>
              <a:t>i</a:t>
            </a:r>
            <a:r>
              <a:rPr lang="en-US" altLang="en-US" sz="2000" dirty="0">
                <a:ea typeface="ＭＳ Ｐゴシック" charset="-128"/>
              </a:rPr>
              <a:t> </a:t>
            </a:r>
            <a:r>
              <a:rPr lang="en-US" altLang="en-US" sz="2000" dirty="0" err="1">
                <a:ea typeface="ＭＳ Ｐゴシック" charset="-128"/>
              </a:rPr>
              <a:t>informacionih</a:t>
            </a:r>
            <a:r>
              <a:rPr lang="en-US" altLang="en-US" sz="2000" dirty="0">
                <a:ea typeface="ＭＳ Ｐゴシック" charset="-128"/>
              </a:rPr>
              <a:t> </a:t>
            </a:r>
            <a:r>
              <a:rPr lang="en-US" altLang="en-US" sz="2000" dirty="0" err="1">
                <a:ea typeface="ＭＳ Ｐゴシック" charset="-128"/>
              </a:rPr>
              <a:t>tehnologija</a:t>
            </a:r>
            <a:r>
              <a:rPr lang="en-US" altLang="en-US" sz="2000" dirty="0">
                <a:ea typeface="ＭＳ Ｐゴシック" charset="-128"/>
              </a:rPr>
              <a:t/>
            </a:r>
            <a:br>
              <a:rPr lang="en-US" altLang="en-US" sz="2000" dirty="0">
                <a:ea typeface="ＭＳ Ｐゴシック" charset="-128"/>
              </a:rPr>
            </a:br>
            <a:r>
              <a:rPr lang="en-US" altLang="en-US" sz="2000" dirty="0">
                <a:ea typeface="ＭＳ Ｐゴシック" charset="-128"/>
              </a:rPr>
              <a:t>- </a:t>
            </a:r>
            <a:r>
              <a:rPr lang="en-US" altLang="en-US" sz="2000" dirty="0" err="1">
                <a:ea typeface="ＭＳ Ｐゴシック" charset="-128"/>
              </a:rPr>
              <a:t>Ekonomske</a:t>
            </a:r>
            <a:r>
              <a:rPr lang="en-US" altLang="en-US" sz="2000" dirty="0">
                <a:ea typeface="ＭＳ Ｐゴシック" charset="-128"/>
              </a:rPr>
              <a:t> EU </a:t>
            </a:r>
            <a:r>
              <a:rPr lang="en-US" altLang="en-US" sz="2000" dirty="0" err="1">
                <a:ea typeface="ＭＳ Ｐゴシック" charset="-128"/>
              </a:rPr>
              <a:t>studije</a:t>
            </a:r>
            <a:r>
              <a:rPr lang="en-US" altLang="en-US" sz="2000" dirty="0">
                <a:ea typeface="ＭＳ Ｐゴシック" charset="-128"/>
              </a:rPr>
              <a:t/>
            </a:r>
            <a:br>
              <a:rPr lang="en-US" altLang="en-US" sz="2000" dirty="0">
                <a:ea typeface="ＭＳ Ｐゴシック" charset="-128"/>
              </a:rPr>
            </a:br>
            <a:r>
              <a:rPr lang="en-US" altLang="en-US" sz="2000" dirty="0">
                <a:ea typeface="ＭＳ Ｐゴシック" charset="-128"/>
              </a:rPr>
              <a:t>- EU </a:t>
            </a:r>
            <a:r>
              <a:rPr lang="en-US" altLang="en-US" sz="2000" dirty="0" err="1">
                <a:ea typeface="ＭＳ Ｐゴシック" charset="-128"/>
              </a:rPr>
              <a:t>studije</a:t>
            </a:r>
            <a:r>
              <a:rPr lang="en-US" altLang="en-US" sz="2000" dirty="0">
                <a:ea typeface="ＭＳ Ｐゴシック" charset="-128"/>
              </a:rPr>
              <a:t> </a:t>
            </a:r>
            <a:r>
              <a:rPr lang="en-US" altLang="en-US" sz="2000" dirty="0" err="1">
                <a:ea typeface="ＭＳ Ｐゴシック" charset="-128"/>
              </a:rPr>
              <a:t>istorije</a:t>
            </a:r>
            <a:r>
              <a:rPr lang="en-US" altLang="en-US" sz="2000" dirty="0">
                <a:ea typeface="ＭＳ Ｐゴシック" charset="-128"/>
              </a:rPr>
              <a:t/>
            </a:r>
            <a:br>
              <a:rPr lang="en-US" altLang="en-US" sz="2000" dirty="0">
                <a:ea typeface="ＭＳ Ｐゴシック" charset="-128"/>
              </a:rPr>
            </a:br>
            <a:r>
              <a:rPr lang="en-US" altLang="en-US" sz="2000" dirty="0">
                <a:ea typeface="ＭＳ Ｐゴシック" charset="-128"/>
              </a:rPr>
              <a:t>- EU </a:t>
            </a:r>
            <a:r>
              <a:rPr lang="en-US" altLang="en-US" sz="2000" dirty="0" err="1">
                <a:ea typeface="ＭＳ Ｐゴシック" charset="-128"/>
              </a:rPr>
              <a:t>studije</a:t>
            </a:r>
            <a:r>
              <a:rPr lang="en-US" altLang="en-US" sz="2000" dirty="0">
                <a:ea typeface="ＭＳ Ｐゴシック" charset="-128"/>
              </a:rPr>
              <a:t> </a:t>
            </a:r>
            <a:r>
              <a:rPr lang="en-US" altLang="en-US" sz="2000" dirty="0" err="1">
                <a:ea typeface="ＭＳ Ｐゴシック" charset="-128"/>
              </a:rPr>
              <a:t>interkulturalnog</a:t>
            </a:r>
            <a:r>
              <a:rPr lang="en-US" altLang="en-US" sz="2000" dirty="0">
                <a:ea typeface="ＭＳ Ｐゴシック" charset="-128"/>
              </a:rPr>
              <a:t> </a:t>
            </a:r>
            <a:r>
              <a:rPr lang="en-US" altLang="en-US" sz="2000" dirty="0" err="1">
                <a:ea typeface="ＭＳ Ｐゴシック" charset="-128"/>
              </a:rPr>
              <a:t>dijaloga</a:t>
            </a:r>
            <a:r>
              <a:rPr lang="en-US" altLang="en-US" sz="2000" dirty="0">
                <a:ea typeface="ＭＳ Ｐゴシック" charset="-128"/>
              </a:rPr>
              <a:t/>
            </a:r>
            <a:br>
              <a:rPr lang="en-US" altLang="en-US" sz="2000" dirty="0">
                <a:ea typeface="ＭＳ Ｐゴシック" charset="-128"/>
              </a:rPr>
            </a:br>
            <a:r>
              <a:rPr lang="en-US" altLang="en-US" sz="2000" dirty="0">
                <a:ea typeface="ＭＳ Ｐゴシック" charset="-128"/>
              </a:rPr>
              <a:t>- </a:t>
            </a:r>
            <a:r>
              <a:rPr lang="en-US" altLang="en-US" sz="2000" dirty="0" err="1">
                <a:ea typeface="ＭＳ Ｐゴシック" charset="-128"/>
              </a:rPr>
              <a:t>Interdisciplinarne</a:t>
            </a:r>
            <a:r>
              <a:rPr lang="en-US" altLang="en-US" sz="2000" dirty="0">
                <a:ea typeface="ＭＳ Ｐゴシック" charset="-128"/>
              </a:rPr>
              <a:t> EU </a:t>
            </a:r>
            <a:r>
              <a:rPr lang="en-US" altLang="en-US" sz="2000" dirty="0" err="1">
                <a:ea typeface="ＭＳ Ｐゴシック" charset="-128"/>
              </a:rPr>
              <a:t>studije</a:t>
            </a:r>
            <a:r>
              <a:rPr lang="en-US" altLang="en-US" sz="2000" dirty="0">
                <a:ea typeface="ＭＳ Ｐゴシック" charset="-128"/>
              </a:rPr>
              <a:t/>
            </a:r>
            <a:br>
              <a:rPr lang="en-US" altLang="en-US" sz="2000" dirty="0">
                <a:ea typeface="ＭＳ Ｐゴシック" charset="-128"/>
              </a:rPr>
            </a:br>
            <a:r>
              <a:rPr lang="en-US" altLang="en-US" sz="2000" dirty="0">
                <a:ea typeface="ＭＳ Ｐゴシック" charset="-128"/>
              </a:rPr>
              <a:t>- EU </a:t>
            </a:r>
            <a:r>
              <a:rPr lang="en-US" altLang="en-US" sz="2000" dirty="0" err="1">
                <a:ea typeface="ＭＳ Ｐゴシック" charset="-128"/>
              </a:rPr>
              <a:t>studije</a:t>
            </a:r>
            <a:r>
              <a:rPr lang="en-US" altLang="en-US" sz="2000" dirty="0">
                <a:ea typeface="ＭＳ Ｐゴシック" charset="-128"/>
              </a:rPr>
              <a:t> </a:t>
            </a:r>
            <a:r>
              <a:rPr lang="en-US" altLang="en-US" sz="2000" dirty="0" err="1">
                <a:ea typeface="ＭＳ Ｐゴシック" charset="-128"/>
              </a:rPr>
              <a:t>međunarodnih</a:t>
            </a:r>
            <a:r>
              <a:rPr lang="en-US" altLang="en-US" sz="2000" dirty="0">
                <a:ea typeface="ＭＳ Ｐゴシック" charset="-128"/>
              </a:rPr>
              <a:t> </a:t>
            </a:r>
            <a:r>
              <a:rPr lang="en-US" altLang="en-US" sz="2000" dirty="0" err="1">
                <a:ea typeface="ＭＳ Ｐゴシック" charset="-128"/>
              </a:rPr>
              <a:t>odnosa</a:t>
            </a:r>
            <a:r>
              <a:rPr lang="en-US" altLang="en-US" sz="2000" dirty="0">
                <a:ea typeface="ＭＳ Ｐゴシック" charset="-128"/>
              </a:rPr>
              <a:t> </a:t>
            </a:r>
            <a:r>
              <a:rPr lang="en-US" altLang="en-US" sz="2000" dirty="0" err="1">
                <a:ea typeface="ＭＳ Ｐゴシック" charset="-128"/>
              </a:rPr>
              <a:t>i</a:t>
            </a:r>
            <a:r>
              <a:rPr lang="en-US" altLang="en-US" sz="2000" dirty="0">
                <a:ea typeface="ＭＳ Ｐゴシック" charset="-128"/>
              </a:rPr>
              <a:t> </a:t>
            </a:r>
            <a:r>
              <a:rPr lang="en-US" altLang="en-US" sz="2000" dirty="0" err="1">
                <a:ea typeface="ＭＳ Ｐゴシック" charset="-128"/>
              </a:rPr>
              <a:t>diplomatije</a:t>
            </a:r>
            <a:r>
              <a:rPr lang="en-US" altLang="en-US" sz="2000" dirty="0">
                <a:ea typeface="ＭＳ Ｐゴシック" charset="-128"/>
              </a:rPr>
              <a:t/>
            </a:r>
            <a:br>
              <a:rPr lang="en-US" altLang="en-US" sz="2000" dirty="0">
                <a:ea typeface="ＭＳ Ｐゴシック" charset="-128"/>
              </a:rPr>
            </a:br>
            <a:r>
              <a:rPr lang="en-US" altLang="en-US" sz="2000" dirty="0">
                <a:ea typeface="ＭＳ Ｐゴシック" charset="-128"/>
              </a:rPr>
              <a:t>- </a:t>
            </a:r>
            <a:r>
              <a:rPr lang="en-US" altLang="en-US" sz="2000" dirty="0" err="1">
                <a:ea typeface="ＭＳ Ｐゴシック" charset="-128"/>
              </a:rPr>
              <a:t>Studije</a:t>
            </a:r>
            <a:r>
              <a:rPr lang="en-US" altLang="en-US" sz="2000" dirty="0">
                <a:ea typeface="ＭＳ Ｐゴシック" charset="-128"/>
              </a:rPr>
              <a:t> </a:t>
            </a:r>
            <a:r>
              <a:rPr lang="en-US" altLang="en-US" sz="2000" dirty="0" err="1">
                <a:ea typeface="ＭＳ Ｐゴシック" charset="-128"/>
              </a:rPr>
              <a:t>prava</a:t>
            </a:r>
            <a:r>
              <a:rPr lang="en-US" altLang="en-US" sz="2000" dirty="0">
                <a:ea typeface="ＭＳ Ｐゴシック" charset="-128"/>
              </a:rPr>
              <a:t> EU</a:t>
            </a:r>
            <a:br>
              <a:rPr lang="en-US" altLang="en-US" sz="2000" dirty="0">
                <a:ea typeface="ＭＳ Ｐゴシック" charset="-128"/>
              </a:rPr>
            </a:br>
            <a:r>
              <a:rPr lang="en-US" altLang="en-US" sz="2000" dirty="0">
                <a:ea typeface="ＭＳ Ｐゴシック" charset="-128"/>
              </a:rPr>
              <a:t>- </a:t>
            </a:r>
            <a:r>
              <a:rPr lang="en-US" altLang="en-US" sz="2000" dirty="0" err="1">
                <a:ea typeface="ＭＳ Ｐゴシック" charset="-128"/>
              </a:rPr>
              <a:t>Političke</a:t>
            </a:r>
            <a:r>
              <a:rPr lang="en-US" altLang="en-US" sz="2000" dirty="0">
                <a:ea typeface="ＭＳ Ｐゴシック" charset="-128"/>
              </a:rPr>
              <a:t> </a:t>
            </a:r>
            <a:r>
              <a:rPr lang="en-US" altLang="en-US" sz="2000" dirty="0" err="1">
                <a:ea typeface="ＭＳ Ｐゴシック" charset="-128"/>
              </a:rPr>
              <a:t>i</a:t>
            </a:r>
            <a:r>
              <a:rPr lang="en-US" altLang="en-US" sz="2000" dirty="0">
                <a:ea typeface="ＭＳ Ｐゴシック" charset="-128"/>
              </a:rPr>
              <a:t> </a:t>
            </a:r>
            <a:r>
              <a:rPr lang="en-US" altLang="en-US" sz="2000" dirty="0" err="1">
                <a:ea typeface="ＭＳ Ｐゴシック" charset="-128"/>
              </a:rPr>
              <a:t>administrativne</a:t>
            </a:r>
            <a:r>
              <a:rPr lang="en-US" altLang="en-US" sz="2000" dirty="0">
                <a:ea typeface="ＭＳ Ｐゴシック" charset="-128"/>
              </a:rPr>
              <a:t> EU </a:t>
            </a:r>
            <a:r>
              <a:rPr lang="en-US" altLang="en-US" sz="2000" dirty="0" err="1">
                <a:ea typeface="ＭＳ Ｐゴシック" charset="-128"/>
              </a:rPr>
              <a:t>studije</a:t>
            </a:r>
            <a:endParaRPr lang="x-none" altLang="en-US" sz="2000" i="0" dirty="0">
              <a:ea typeface="ＭＳ Ｐゴシック" charset="-128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68313" y="5275263"/>
            <a:ext cx="8280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None/>
            </a:pPr>
            <a:r>
              <a:rPr lang="en-US" altLang="en-US" sz="1400" i="0" dirty="0"/>
              <a:t>*</a:t>
            </a:r>
            <a:r>
              <a:rPr lang="en-US" altLang="en-US" sz="1400" i="0" dirty="0" err="1"/>
              <a:t>Sociologija</a:t>
            </a:r>
            <a:r>
              <a:rPr lang="en-US" altLang="en-US" sz="1400" i="0" dirty="0"/>
              <a:t>, </a:t>
            </a:r>
            <a:r>
              <a:rPr lang="en-US" altLang="en-US" sz="1400" i="0" dirty="0" err="1"/>
              <a:t>filozofija</a:t>
            </a:r>
            <a:r>
              <a:rPr lang="en-US" altLang="en-US" sz="1400" i="0" dirty="0"/>
              <a:t>, </a:t>
            </a:r>
            <a:r>
              <a:rPr lang="en-US" altLang="en-US" sz="1400" i="0" dirty="0" err="1"/>
              <a:t>teološke</a:t>
            </a:r>
            <a:r>
              <a:rPr lang="en-US" altLang="en-US" sz="1400" i="0" dirty="0"/>
              <a:t> </a:t>
            </a:r>
            <a:r>
              <a:rPr lang="en-US" altLang="en-US" sz="1400" i="0" dirty="0" err="1"/>
              <a:t>nauke</a:t>
            </a:r>
            <a:r>
              <a:rPr lang="en-US" altLang="en-US" sz="1400" i="0" dirty="0"/>
              <a:t>, </a:t>
            </a:r>
            <a:r>
              <a:rPr lang="en-US" altLang="en-US" sz="1400" i="0" dirty="0" err="1"/>
              <a:t>geografija</a:t>
            </a:r>
            <a:r>
              <a:rPr lang="en-US" altLang="en-US" sz="1400" i="0" dirty="0"/>
              <a:t>, </a:t>
            </a:r>
            <a:r>
              <a:rPr lang="en-US" altLang="en-US" sz="1400" i="0" dirty="0" err="1"/>
              <a:t>književnost</a:t>
            </a:r>
            <a:r>
              <a:rPr lang="en-US" altLang="en-US" sz="1400" i="0" dirty="0"/>
              <a:t>, </a:t>
            </a:r>
            <a:r>
              <a:rPr lang="en-US" altLang="en-US" sz="1400" i="0" dirty="0" err="1" smtClean="0"/>
              <a:t>umjetnost</a:t>
            </a:r>
            <a:r>
              <a:rPr lang="en-US" altLang="en-US" sz="1400" i="0" dirty="0"/>
              <a:t>, </a:t>
            </a:r>
            <a:r>
              <a:rPr lang="en-US" altLang="en-US" sz="1400" i="0" dirty="0" err="1"/>
              <a:t>prirodne</a:t>
            </a:r>
            <a:r>
              <a:rPr lang="en-US" altLang="en-US" sz="1400" i="0" dirty="0"/>
              <a:t> </a:t>
            </a:r>
            <a:r>
              <a:rPr lang="en-US" altLang="en-US" sz="1400" i="0" dirty="0" err="1"/>
              <a:t>nauke</a:t>
            </a:r>
            <a:r>
              <a:rPr lang="en-US" altLang="en-US" sz="1400" i="0" dirty="0"/>
              <a:t>, </a:t>
            </a:r>
            <a:r>
              <a:rPr lang="en-US" altLang="en-US" sz="1400" i="0" dirty="0" err="1"/>
              <a:t>zaštita</a:t>
            </a:r>
            <a:r>
              <a:rPr lang="en-US" altLang="en-US" sz="1400" i="0" dirty="0"/>
              <a:t> </a:t>
            </a:r>
            <a:r>
              <a:rPr lang="en-US" altLang="en-US" sz="1400" i="0" dirty="0" err="1"/>
              <a:t>životne</a:t>
            </a:r>
            <a:r>
              <a:rPr lang="en-US" altLang="en-US" sz="1400" i="0" dirty="0"/>
              <a:t> </a:t>
            </a:r>
            <a:r>
              <a:rPr lang="en-US" altLang="en-US" sz="1400" i="0" dirty="0" err="1"/>
              <a:t>sredine</a:t>
            </a:r>
            <a:r>
              <a:rPr lang="en-US" altLang="en-US" sz="1400" i="0" dirty="0"/>
              <a:t> </a:t>
            </a:r>
            <a:r>
              <a:rPr lang="en-US" altLang="en-US" sz="1400" i="0" dirty="0" err="1"/>
              <a:t>i</a:t>
            </a:r>
            <a:r>
              <a:rPr lang="en-US" altLang="en-US" sz="1400" i="0" dirty="0"/>
              <a:t> dr.</a:t>
            </a:r>
          </a:p>
        </p:txBody>
      </p:sp>
      <p:pic>
        <p:nvPicPr>
          <p:cNvPr id="8" name="Picture 7" descr="Erasmus plus 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3147301" cy="64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8407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288" y="450850"/>
            <a:ext cx="8964612" cy="936625"/>
          </a:xfrm>
        </p:spPr>
        <p:txBody>
          <a:bodyPr>
            <a:normAutofit fontScale="90000"/>
          </a:bodyPr>
          <a:lstStyle/>
          <a:p>
            <a:r>
              <a:rPr lang="sr-Latn-ME" altLang="en-US" sz="3200" dirty="0" smtClean="0">
                <a:ea typeface="ＭＳ Ｐゴシック" charset="-128"/>
              </a:rPr>
              <a:t/>
            </a:r>
            <a:br>
              <a:rPr lang="sr-Latn-ME" altLang="en-US" sz="3200" dirty="0" smtClean="0">
                <a:ea typeface="ＭＳ Ｐゴシック" charset="-128"/>
              </a:rPr>
            </a:br>
            <a:r>
              <a:rPr lang="en-US" altLang="en-US" sz="3200" dirty="0" smtClean="0">
                <a:ea typeface="ＭＳ Ｐゴシック" charset="-128"/>
              </a:rPr>
              <a:t>Program </a:t>
            </a:r>
            <a:r>
              <a:rPr lang="en-US" altLang="en-US" sz="3200" dirty="0" err="1">
                <a:ea typeface="ＭＳ Ｐゴシック" charset="-128"/>
              </a:rPr>
              <a:t>Žan</a:t>
            </a:r>
            <a:r>
              <a:rPr lang="en-US" altLang="en-US" sz="3200" dirty="0">
                <a:ea typeface="ＭＳ Ｐゴシック" charset="-128"/>
              </a:rPr>
              <a:t> </a:t>
            </a:r>
            <a:r>
              <a:rPr lang="en-US" altLang="en-US" sz="3200" dirty="0" err="1">
                <a:ea typeface="ＭＳ Ｐゴシック" charset="-128"/>
              </a:rPr>
              <a:t>Mone</a:t>
            </a:r>
            <a:r>
              <a:rPr lang="en-US" altLang="en-US" sz="3200" dirty="0">
                <a:ea typeface="ＭＳ Ｐゴシック" charset="-128"/>
              </a:rPr>
              <a:t>: </a:t>
            </a:r>
            <a:r>
              <a:rPr lang="en-US" altLang="en-US" sz="3200" dirty="0" err="1">
                <a:ea typeface="ＭＳ Ｐゴシック" charset="-128"/>
              </a:rPr>
              <a:t>vrste</a:t>
            </a:r>
            <a:r>
              <a:rPr lang="en-US" altLang="en-US" sz="3200" dirty="0">
                <a:ea typeface="ＭＳ Ｐゴシック" charset="-128"/>
              </a:rPr>
              <a:t> </a:t>
            </a:r>
            <a:r>
              <a:rPr lang="en-US" altLang="en-US" sz="3200" dirty="0" err="1">
                <a:ea typeface="ＭＳ Ｐゴシック" charset="-128"/>
              </a:rPr>
              <a:t>projekata</a:t>
            </a:r>
            <a:endParaRPr lang="en-GB" altLang="en-US" sz="3200" dirty="0">
              <a:ea typeface="ＭＳ Ｐゴシック" charset="-128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2060575"/>
            <a:ext cx="8229600" cy="3529013"/>
          </a:xfrm>
        </p:spPr>
        <p:txBody>
          <a:bodyPr/>
          <a:lstStyle/>
          <a:p>
            <a:pPr marL="0" lvl="1" indent="0">
              <a:lnSpc>
                <a:spcPct val="110000"/>
              </a:lnSpc>
              <a:buSzPct val="120000"/>
              <a:buFontTx/>
              <a:buNone/>
            </a:pPr>
            <a:r>
              <a:rPr lang="en-US" sz="2400" dirty="0" err="1"/>
              <a:t>Promovisanja</a:t>
            </a:r>
            <a:r>
              <a:rPr lang="en-US" sz="2400" dirty="0"/>
              <a:t> </a:t>
            </a:r>
            <a:r>
              <a:rPr lang="en-US" sz="2400" dirty="0" err="1"/>
              <a:t>izvrsnosti</a:t>
            </a:r>
            <a:r>
              <a:rPr lang="en-US" sz="2400" dirty="0"/>
              <a:t> </a:t>
            </a:r>
            <a:r>
              <a:rPr lang="en-US" sz="2400" dirty="0" err="1"/>
              <a:t>pomoću</a:t>
            </a:r>
            <a:r>
              <a:rPr lang="en-US" sz="2400" dirty="0"/>
              <a:t> </a:t>
            </a:r>
            <a:r>
              <a:rPr lang="en-US" sz="2400" dirty="0" err="1"/>
              <a:t>nastave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istraživanja</a:t>
            </a:r>
            <a:r>
              <a:rPr lang="en-US" sz="2400" dirty="0" smtClean="0"/>
              <a:t>:</a:t>
            </a:r>
          </a:p>
          <a:p>
            <a:pPr marL="0" lvl="1" indent="0">
              <a:lnSpc>
                <a:spcPct val="110000"/>
              </a:lnSpc>
              <a:buSzPct val="120000"/>
              <a:buFontTx/>
              <a:buNone/>
            </a:pPr>
            <a:endParaRPr lang="x-none" altLang="en-US" sz="2400" b="0" dirty="0">
              <a:ea typeface="ＭＳ Ｐゴシック" charset="-128"/>
            </a:endParaRPr>
          </a:p>
          <a:p>
            <a:pPr marL="0" lvl="1" indent="0">
              <a:lnSpc>
                <a:spcPct val="110000"/>
              </a:lnSpc>
              <a:buSzPct val="120000"/>
              <a:buFontTx/>
              <a:buChar char="-"/>
            </a:pPr>
            <a:r>
              <a:rPr lang="en-US" altLang="en-US" sz="2400" dirty="0" smtClean="0">
                <a:ea typeface="ＭＳ Ｐゴシック" charset="-128"/>
              </a:rPr>
              <a:t> Moduli</a:t>
            </a:r>
            <a:r>
              <a:rPr lang="en-GB" altLang="en-US" sz="2400" dirty="0" smtClean="0">
                <a:ea typeface="ＭＳ Ｐゴシック" charset="-128"/>
              </a:rPr>
              <a:t> </a:t>
            </a:r>
            <a:endParaRPr lang="x-none" altLang="en-US" sz="2400" dirty="0">
              <a:ea typeface="ＭＳ Ｐゴシック" charset="-128"/>
            </a:endParaRPr>
          </a:p>
          <a:p>
            <a:pPr marL="0" lvl="1" indent="0">
              <a:lnSpc>
                <a:spcPct val="110000"/>
              </a:lnSpc>
              <a:buSzPct val="120000"/>
              <a:buFontTx/>
              <a:buChar char="-"/>
            </a:pPr>
            <a:r>
              <a:rPr lang="en-US" altLang="en-US" sz="2400" dirty="0" smtClean="0">
                <a:ea typeface="ＭＳ Ｐゴシック" charset="-128"/>
              </a:rPr>
              <a:t> </a:t>
            </a:r>
            <a:r>
              <a:rPr lang="en-US" altLang="en-US" sz="2400" dirty="0" err="1" smtClean="0">
                <a:ea typeface="ＭＳ Ｐゴシック" charset="-128"/>
              </a:rPr>
              <a:t>Katedre</a:t>
            </a:r>
            <a:r>
              <a:rPr lang="en-GB" altLang="en-US" sz="2400" dirty="0" smtClean="0">
                <a:ea typeface="ＭＳ Ｐゴシック" charset="-128"/>
              </a:rPr>
              <a:t> </a:t>
            </a:r>
            <a:endParaRPr lang="x-none" altLang="en-US" sz="2400" dirty="0">
              <a:ea typeface="ＭＳ Ｐゴシック" charset="-128"/>
            </a:endParaRPr>
          </a:p>
          <a:p>
            <a:pPr marL="0" lvl="1" indent="0">
              <a:lnSpc>
                <a:spcPct val="110000"/>
              </a:lnSpc>
              <a:buSzPct val="120000"/>
              <a:buFontTx/>
              <a:buChar char="-"/>
            </a:pPr>
            <a:r>
              <a:rPr lang="en-US" altLang="en-US" sz="2400" dirty="0" smtClean="0">
                <a:ea typeface="ＭＳ Ｐゴシック" charset="-128"/>
              </a:rPr>
              <a:t> </a:t>
            </a:r>
            <a:r>
              <a:rPr lang="en-US" altLang="en-US" sz="2400" dirty="0" err="1" smtClean="0">
                <a:ea typeface="ＭＳ Ｐゴシック" charset="-128"/>
              </a:rPr>
              <a:t>Centri</a:t>
            </a:r>
            <a:r>
              <a:rPr lang="en-US" altLang="en-US" sz="2400" dirty="0" smtClean="0">
                <a:ea typeface="ＭＳ Ｐゴシック" charset="-128"/>
              </a:rPr>
              <a:t> </a:t>
            </a:r>
            <a:r>
              <a:rPr lang="en-US" altLang="en-US" sz="2400" dirty="0" err="1" smtClean="0">
                <a:ea typeface="ＭＳ Ｐゴシック" charset="-128"/>
              </a:rPr>
              <a:t>izuzetnosti</a:t>
            </a:r>
            <a:endParaRPr lang="en-GB" altLang="en-US" sz="2400" dirty="0">
              <a:ea typeface="ＭＳ Ｐゴシック" charset="-128"/>
            </a:endParaRPr>
          </a:p>
          <a:p>
            <a:pPr marL="0" indent="0"/>
            <a:endParaRPr lang="en-GB" altLang="en-US" sz="1600" dirty="0">
              <a:ea typeface="ＭＳ Ｐゴシック" charset="-128"/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6625" y="3190875"/>
            <a:ext cx="3305175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Erasmus plus 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3319975" cy="64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284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00200" y="476250"/>
            <a:ext cx="7024688" cy="936625"/>
          </a:xfrm>
        </p:spPr>
        <p:txBody>
          <a:bodyPr>
            <a:noAutofit/>
          </a:bodyPr>
          <a:lstStyle/>
          <a:p>
            <a:r>
              <a:rPr lang="sr-Latn-ME" altLang="en-US" sz="3600" dirty="0" smtClean="0">
                <a:ea typeface="ＭＳ Ｐゴシック" charset="-128"/>
              </a:rPr>
              <a:t/>
            </a:r>
            <a:br>
              <a:rPr lang="sr-Latn-ME" altLang="en-US" sz="3600" dirty="0" smtClean="0">
                <a:ea typeface="ＭＳ Ｐゴシック" charset="-128"/>
              </a:rPr>
            </a:br>
            <a:r>
              <a:rPr lang="en-US" altLang="en-US" sz="3600" dirty="0" err="1" smtClean="0">
                <a:ea typeface="ＭＳ Ｐゴシック" charset="-128"/>
              </a:rPr>
              <a:t>Primjeri</a:t>
            </a:r>
            <a:r>
              <a:rPr lang="en-US" altLang="en-US" sz="3600" dirty="0" smtClean="0">
                <a:ea typeface="ＭＳ Ｐゴシック" charset="-128"/>
              </a:rPr>
              <a:t> </a:t>
            </a:r>
            <a:r>
              <a:rPr lang="sr-Latn-ME" altLang="en-US" sz="3600" dirty="0" smtClean="0">
                <a:ea typeface="ＭＳ Ｐゴシック" charset="-128"/>
              </a:rPr>
              <a:t>projekata u Crnoj Gori </a:t>
            </a:r>
            <a:r>
              <a:rPr lang="en-US" altLang="en-US" sz="3600" dirty="0" smtClean="0">
                <a:ea typeface="ＭＳ Ｐゴシック" charset="-128"/>
              </a:rPr>
              <a:t>(</a:t>
            </a:r>
            <a:r>
              <a:rPr lang="en-US" altLang="en-US" sz="3600" dirty="0" err="1" smtClean="0">
                <a:ea typeface="ＭＳ Ｐゴシック" charset="-128"/>
              </a:rPr>
              <a:t>moduli</a:t>
            </a:r>
            <a:r>
              <a:rPr lang="en-US" altLang="en-US" sz="3600" dirty="0" smtClean="0">
                <a:ea typeface="ＭＳ Ｐゴシック" charset="-128"/>
              </a:rPr>
              <a:t> </a:t>
            </a:r>
            <a:r>
              <a:rPr lang="en-US" altLang="en-US" sz="3600" dirty="0" err="1">
                <a:ea typeface="ＭＳ Ｐゴシック" charset="-128"/>
              </a:rPr>
              <a:t>i</a:t>
            </a:r>
            <a:r>
              <a:rPr lang="en-US" altLang="en-US" sz="3600" dirty="0">
                <a:ea typeface="ＭＳ Ｐゴシック" charset="-128"/>
              </a:rPr>
              <a:t> </a:t>
            </a:r>
            <a:r>
              <a:rPr lang="en-US" altLang="en-US" sz="3600" dirty="0" err="1">
                <a:ea typeface="ＭＳ Ｐゴシック" charset="-128"/>
              </a:rPr>
              <a:t>katedre</a:t>
            </a:r>
            <a:r>
              <a:rPr lang="en-US" altLang="en-US" sz="3600" dirty="0">
                <a:ea typeface="ＭＳ Ｐゴシック" charset="-128"/>
              </a:rPr>
              <a:t>)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1612900"/>
            <a:ext cx="9144000" cy="4422684"/>
          </a:xfrm>
        </p:spPr>
        <p:txBody>
          <a:bodyPr>
            <a:normAutofit/>
          </a:bodyPr>
          <a:lstStyle/>
          <a:p>
            <a:endParaRPr lang="sr-Latn-ME" dirty="0" smtClean="0"/>
          </a:p>
          <a:p>
            <a:r>
              <a:rPr lang="en-US" i="1" dirty="0" smtClean="0"/>
              <a:t>Jean Monnet Module: European Economy, Institutions and Policies </a:t>
            </a:r>
            <a:r>
              <a:rPr lang="en-US" dirty="0" smtClean="0"/>
              <a:t>(2012-2015)</a:t>
            </a:r>
          </a:p>
          <a:p>
            <a:endParaRPr lang="en-US" dirty="0" smtClean="0"/>
          </a:p>
          <a:p>
            <a:r>
              <a:rPr lang="en-US" i="1" dirty="0" smtClean="0"/>
              <a:t>Jean Monnet Chair: European Economic Integration Study at the Faculty of Economics (2012 – 2015)</a:t>
            </a:r>
          </a:p>
          <a:p>
            <a:r>
              <a:rPr lang="en-US" dirty="0" smtClean="0"/>
              <a:t> </a:t>
            </a:r>
          </a:p>
          <a:p>
            <a:pPr marL="400050" lvl="1" indent="0"/>
            <a:endParaRPr lang="en-US" altLang="en-US" b="0" i="1" dirty="0">
              <a:ea typeface="ＭＳ Ｐゴシック" charset="-128"/>
            </a:endParaRPr>
          </a:p>
        </p:txBody>
      </p:sp>
      <p:pic>
        <p:nvPicPr>
          <p:cNvPr id="6" name="Picture 5" descr="Erasmus plus 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3390314" cy="64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840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95288" y="1341438"/>
            <a:ext cx="8229600" cy="9366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Neuspje</a:t>
            </a:r>
            <a:r>
              <a:rPr lang="sr-Latn-ME" dirty="0" smtClean="0">
                <a:solidFill>
                  <a:srgbClr val="FF0000"/>
                </a:solidFill>
              </a:rPr>
              <a:t>š</a:t>
            </a:r>
            <a:r>
              <a:rPr lang="en-US" dirty="0" smtClean="0">
                <a:solidFill>
                  <a:srgbClr val="FF0000"/>
                </a:solidFill>
              </a:rPr>
              <a:t>ne </a:t>
            </a:r>
            <a:r>
              <a:rPr lang="en-US" dirty="0" err="1" smtClean="0">
                <a:solidFill>
                  <a:srgbClr val="FF0000"/>
                </a:solidFill>
              </a:rPr>
              <a:t>prijave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sr-Latn-ME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prethodnog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konkursnog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roka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68313" y="2565400"/>
            <a:ext cx="8229600" cy="3529013"/>
          </a:xfrm>
        </p:spPr>
        <p:txBody>
          <a:bodyPr>
            <a:normAutofit lnSpcReduction="10000"/>
          </a:bodyPr>
          <a:lstStyle/>
          <a:p>
            <a:r>
              <a:rPr lang="en-US" smtClean="0"/>
              <a:t>• JM Module: Environmental Protection, Chemistry and EU, 2014, 2015 </a:t>
            </a:r>
          </a:p>
          <a:p>
            <a:r>
              <a:rPr lang="en-US" smtClean="0"/>
              <a:t>• JM Module: EU economic governance and selected common policies: improving teaching, connecting students from the Faculty of Economicsand the Faculty of Law in Montenegro 2014, 2015</a:t>
            </a:r>
          </a:p>
          <a:p>
            <a:pPr>
              <a:buFont typeface="Wingdings" pitchFamily="2" charset="2"/>
              <a:buChar char="Ø"/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00840DB-645A-47B8-8A79-EC54AABCA096}" type="slidenum">
              <a:rPr lang="en-GB" smtClean="0">
                <a:latin typeface="Arial" charset="0"/>
                <a:ea typeface="ＭＳ Ｐゴシック" pitchFamily="34" charset="-128"/>
              </a:rPr>
              <a:pPr/>
              <a:t>8</a:t>
            </a:fld>
            <a:endParaRPr lang="en-GB" smtClean="0"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5" name="Picture 4" descr="Erasmus plus 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3390314" cy="64933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60363" y="438150"/>
            <a:ext cx="8964612" cy="936625"/>
          </a:xfrm>
        </p:spPr>
        <p:txBody>
          <a:bodyPr>
            <a:normAutofit fontScale="90000"/>
          </a:bodyPr>
          <a:lstStyle/>
          <a:p>
            <a:r>
              <a:rPr lang="sr-Latn-ME" altLang="en-US" sz="3200" dirty="0" smtClean="0">
                <a:ea typeface="ＭＳ Ｐゴシック" charset="-128"/>
              </a:rPr>
              <a:t/>
            </a:r>
            <a:br>
              <a:rPr lang="sr-Latn-ME" altLang="en-US" sz="3200" dirty="0" smtClean="0">
                <a:ea typeface="ＭＳ Ｐゴシック" charset="-128"/>
              </a:rPr>
            </a:br>
            <a:r>
              <a:rPr lang="en-US" altLang="en-US" sz="3200" dirty="0" smtClean="0">
                <a:ea typeface="ＭＳ Ｐゴシック" charset="-128"/>
              </a:rPr>
              <a:t>Program </a:t>
            </a:r>
            <a:r>
              <a:rPr lang="en-US" altLang="en-US" sz="3200" dirty="0" err="1">
                <a:ea typeface="ＭＳ Ｐゴシック" charset="-128"/>
              </a:rPr>
              <a:t>Žan</a:t>
            </a:r>
            <a:r>
              <a:rPr lang="en-US" altLang="en-US" sz="3200" dirty="0">
                <a:ea typeface="ＭＳ Ｐゴシック" charset="-128"/>
              </a:rPr>
              <a:t> </a:t>
            </a:r>
            <a:r>
              <a:rPr lang="en-US" altLang="en-US" sz="3200" dirty="0" err="1">
                <a:ea typeface="ＭＳ Ｐゴシック" charset="-128"/>
              </a:rPr>
              <a:t>Mone</a:t>
            </a:r>
            <a:r>
              <a:rPr lang="en-US" altLang="en-US" sz="3200" dirty="0">
                <a:ea typeface="ＭＳ Ｐゴシック" charset="-128"/>
              </a:rPr>
              <a:t>: </a:t>
            </a:r>
            <a:r>
              <a:rPr lang="en-US" altLang="en-US" sz="3200" dirty="0" err="1">
                <a:ea typeface="ＭＳ Ｐゴシック" charset="-128"/>
              </a:rPr>
              <a:t>vrste</a:t>
            </a:r>
            <a:r>
              <a:rPr lang="en-US" altLang="en-US" sz="3200" dirty="0">
                <a:ea typeface="ＭＳ Ｐゴシック" charset="-128"/>
              </a:rPr>
              <a:t> </a:t>
            </a:r>
            <a:r>
              <a:rPr lang="en-US" altLang="en-US" sz="3200" dirty="0" err="1">
                <a:ea typeface="ＭＳ Ｐゴシック" charset="-128"/>
              </a:rPr>
              <a:t>projekata</a:t>
            </a:r>
            <a:endParaRPr lang="en-GB" altLang="en-US" sz="3200" dirty="0">
              <a:ea typeface="ＭＳ Ｐゴシック" charset="-128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958975"/>
            <a:ext cx="8229600" cy="3529013"/>
          </a:xfrm>
        </p:spPr>
        <p:txBody>
          <a:bodyPr/>
          <a:lstStyle/>
          <a:p>
            <a:pPr marL="0" lvl="1" indent="0">
              <a:lnSpc>
                <a:spcPct val="110000"/>
              </a:lnSpc>
              <a:buSzPct val="120000"/>
              <a:buFontTx/>
              <a:buNone/>
            </a:pPr>
            <a:r>
              <a:rPr lang="en-US" altLang="en-US" sz="2400" dirty="0" err="1" smtClean="0">
                <a:ea typeface="ＭＳ Ｐゴシック" charset="-128"/>
              </a:rPr>
              <a:t>Promovisanje</a:t>
            </a:r>
            <a:r>
              <a:rPr lang="en-US" altLang="en-US" sz="2400" dirty="0" smtClean="0">
                <a:ea typeface="ＭＳ Ｐゴシック" charset="-128"/>
              </a:rPr>
              <a:t> </a:t>
            </a:r>
            <a:r>
              <a:rPr lang="en-US" altLang="en-US" sz="2400" dirty="0" err="1" smtClean="0">
                <a:ea typeface="ＭＳ Ｐゴシック" charset="-128"/>
              </a:rPr>
              <a:t>izvrsnosti</a:t>
            </a:r>
            <a:r>
              <a:rPr lang="en-US" altLang="en-US" sz="2400" dirty="0" smtClean="0">
                <a:ea typeface="ＭＳ Ｐゴシック" charset="-128"/>
              </a:rPr>
              <a:t> </a:t>
            </a:r>
            <a:r>
              <a:rPr lang="en-US" altLang="en-US" sz="2400" dirty="0" err="1" smtClean="0">
                <a:ea typeface="ＭＳ Ｐゴシック" charset="-128"/>
              </a:rPr>
              <a:t>pomoću</a:t>
            </a:r>
            <a:r>
              <a:rPr lang="en-GB" altLang="en-US" sz="2400" b="0" dirty="0" smtClean="0">
                <a:ea typeface="ＭＳ Ｐゴシック" charset="-128"/>
              </a:rPr>
              <a:t>:</a:t>
            </a:r>
            <a:endParaRPr lang="en-GB" altLang="en-US" sz="2400" b="0" dirty="0">
              <a:ea typeface="ＭＳ Ｐゴシック" charset="-128"/>
            </a:endParaRPr>
          </a:p>
          <a:p>
            <a:pPr marL="0" lvl="1" indent="0">
              <a:lnSpc>
                <a:spcPct val="110000"/>
              </a:lnSpc>
              <a:buSzPct val="120000"/>
              <a:buFontTx/>
              <a:buNone/>
            </a:pPr>
            <a:endParaRPr lang="en-GB" altLang="en-US" sz="2400" b="0" dirty="0">
              <a:ea typeface="ＭＳ Ｐゴシック" charset="-128"/>
            </a:endParaRPr>
          </a:p>
          <a:p>
            <a:pPr marL="0" lvl="1" indent="0">
              <a:lnSpc>
                <a:spcPct val="110000"/>
              </a:lnSpc>
              <a:buSzPct val="120000"/>
            </a:pPr>
            <a:r>
              <a:rPr lang="hr-HR" altLang="en-US" sz="2400" b="0" dirty="0">
                <a:ea typeface="ＭＳ Ｐゴシック" charset="-128"/>
              </a:rPr>
              <a:t> </a:t>
            </a:r>
            <a:r>
              <a:rPr lang="en-US" altLang="en-US" sz="2400" dirty="0" err="1">
                <a:ea typeface="ＭＳ Ｐゴシック" charset="-128"/>
              </a:rPr>
              <a:t>Debata</a:t>
            </a:r>
            <a:r>
              <a:rPr lang="en-US" altLang="en-US" sz="2400" dirty="0">
                <a:ea typeface="ＭＳ Ｐゴシック" charset="-128"/>
              </a:rPr>
              <a:t> o </a:t>
            </a:r>
            <a:r>
              <a:rPr lang="en-US" altLang="en-US" sz="2400" dirty="0" err="1">
                <a:ea typeface="ＭＳ Ｐゴシック" charset="-128"/>
              </a:rPr>
              <a:t>javnim</a:t>
            </a:r>
            <a:r>
              <a:rPr lang="en-US" altLang="en-US" sz="2400" dirty="0">
                <a:ea typeface="ＭＳ Ｐゴシック" charset="-128"/>
              </a:rPr>
              <a:t> </a:t>
            </a:r>
            <a:r>
              <a:rPr lang="en-US" altLang="en-US" sz="2400" dirty="0" err="1">
                <a:ea typeface="ＭＳ Ｐゴシック" charset="-128"/>
              </a:rPr>
              <a:t>politikama</a:t>
            </a:r>
            <a:r>
              <a:rPr lang="en-US" altLang="en-US" sz="2400" dirty="0">
                <a:ea typeface="ＭＳ Ｐゴシック" charset="-128"/>
              </a:rPr>
              <a:t> </a:t>
            </a:r>
            <a:r>
              <a:rPr lang="en-US" altLang="en-US" sz="2400" dirty="0" err="1">
                <a:ea typeface="ＭＳ Ｐゴシック" charset="-128"/>
              </a:rPr>
              <a:t>sa</a:t>
            </a:r>
            <a:r>
              <a:rPr lang="en-US" altLang="en-US" sz="2400" dirty="0">
                <a:ea typeface="ＭＳ Ｐゴシック" charset="-128"/>
              </a:rPr>
              <a:t> </a:t>
            </a:r>
            <a:r>
              <a:rPr lang="en-US" altLang="en-US" sz="2400" dirty="0" err="1">
                <a:ea typeface="ＭＳ Ｐゴシック" charset="-128"/>
              </a:rPr>
              <a:t>akademskom</a:t>
            </a:r>
            <a:r>
              <a:rPr lang="en-US" altLang="en-US" sz="2400" dirty="0">
                <a:ea typeface="ＭＳ Ｐゴシック" charset="-128"/>
              </a:rPr>
              <a:t> </a:t>
            </a:r>
            <a:r>
              <a:rPr lang="en-US" altLang="en-US" sz="2400" dirty="0" err="1" smtClean="0">
                <a:ea typeface="ＭＳ Ｐゴシック" charset="-128"/>
              </a:rPr>
              <a:t>zajednicom</a:t>
            </a:r>
            <a:endParaRPr lang="en-US" altLang="en-US" sz="2400" dirty="0" smtClean="0">
              <a:ea typeface="ＭＳ Ｐゴシック" charset="-128"/>
            </a:endParaRPr>
          </a:p>
          <a:p>
            <a:pPr marL="0" lvl="1" indent="0">
              <a:lnSpc>
                <a:spcPct val="110000"/>
              </a:lnSpc>
              <a:buSzPct val="120000"/>
            </a:pPr>
            <a:endParaRPr lang="en-GB" altLang="en-US" sz="2400" b="0" dirty="0">
              <a:ea typeface="ＭＳ Ｐゴシック" charset="-128"/>
            </a:endParaRPr>
          </a:p>
          <a:p>
            <a:pPr marL="685800" lvl="2" indent="-285750">
              <a:lnSpc>
                <a:spcPct val="110000"/>
              </a:lnSpc>
              <a:buSzPct val="120000"/>
              <a:buFontTx/>
              <a:buChar char="•"/>
            </a:pPr>
            <a:r>
              <a:rPr lang="en-US" altLang="en-US" dirty="0" err="1" smtClean="0">
                <a:ea typeface="ＭＳ Ｐゴシック" charset="-128"/>
              </a:rPr>
              <a:t>Mreže</a:t>
            </a:r>
            <a:endParaRPr lang="en-GB" altLang="en-US" dirty="0">
              <a:ea typeface="ＭＳ Ｐゴシック" charset="-128"/>
            </a:endParaRPr>
          </a:p>
          <a:p>
            <a:pPr marL="685800" lvl="2" indent="-285750">
              <a:lnSpc>
                <a:spcPct val="110000"/>
              </a:lnSpc>
              <a:buSzPct val="120000"/>
              <a:buFontTx/>
              <a:buChar char="•"/>
            </a:pPr>
            <a:r>
              <a:rPr lang="en-US" altLang="en-US" dirty="0" err="1" smtClean="0">
                <a:ea typeface="ＭＳ Ｐゴシック" charset="-128"/>
              </a:rPr>
              <a:t>Projekti</a:t>
            </a:r>
            <a:endParaRPr lang="en-GB" altLang="en-US" dirty="0">
              <a:ea typeface="ＭＳ Ｐゴシック" charset="-128"/>
            </a:endParaRPr>
          </a:p>
          <a:p>
            <a:pPr marL="0" indent="0">
              <a:buFont typeface="Wingdings" charset="2"/>
              <a:buChar char="ü"/>
            </a:pPr>
            <a:endParaRPr lang="fr-FR" altLang="en-US" sz="1600" dirty="0">
              <a:ea typeface="ＭＳ Ｐゴシック" charset="-128"/>
            </a:endParaRPr>
          </a:p>
          <a:p>
            <a:pPr marL="0" indent="0"/>
            <a:endParaRPr lang="en-GB" altLang="en-US" sz="1600" dirty="0">
              <a:ea typeface="ＭＳ Ｐゴシック" charset="-128"/>
            </a:endParaRPr>
          </a:p>
          <a:p>
            <a:pPr marL="0" indent="0"/>
            <a:endParaRPr lang="en-GB" altLang="en-US" sz="1600" dirty="0">
              <a:ea typeface="ＭＳ Ｐゴシック" charset="-128"/>
            </a:endParaRPr>
          </a:p>
        </p:txBody>
      </p:sp>
      <p:pic>
        <p:nvPicPr>
          <p:cNvPr id="6" name="Picture 5" descr="Erasmus plus 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3390314" cy="64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58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1B5EA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CDBA6B2360E34DB95FAA48C51BD1AC" ma:contentTypeVersion="4" ma:contentTypeDescription="Create a new document." ma:contentTypeScope="" ma:versionID="cb8d99069b5d50846e3f10eff4f5b559">
  <xsd:schema xmlns:xsd="http://www.w3.org/2001/XMLSchema" xmlns:xs="http://www.w3.org/2001/XMLSchema" xmlns:p="http://schemas.microsoft.com/office/2006/metadata/properties" xmlns:ns2="c6003047-6c67-42c5-b7b1-561ad482b768" xmlns:ns3="78daa33e-33bb-449b-9d65-a59d5f57f36b" targetNamespace="http://schemas.microsoft.com/office/2006/metadata/properties" ma:root="true" ma:fieldsID="f6fb17e12050d0e462c8d0a9a7424d73" ns2:_="" ns3:_="">
    <xsd:import namespace="c6003047-6c67-42c5-b7b1-561ad482b768"/>
    <xsd:import namespace="78daa33e-33bb-449b-9d65-a59d5f57f36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_x006b_tx0" minOccurs="0"/>
                <xsd:element ref="ns3:Odobreno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003047-6c67-42c5-b7b1-561ad482b76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daa33e-33bb-449b-9d65-a59d5f57f36b" elementFormDefault="qualified">
    <xsd:import namespace="http://schemas.microsoft.com/office/2006/documentManagement/types"/>
    <xsd:import namespace="http://schemas.microsoft.com/office/infopath/2007/PartnerControls"/>
    <xsd:element name="_x006b_tx0" ma:index="10" nillable="true" ma:displayName="Komentar" ma:internalName="_x006b_tx0">
      <xsd:simpleType>
        <xsd:restriction base="dms:Text"/>
      </xsd:simpleType>
    </xsd:element>
    <xsd:element name="Odobreno" ma:index="11" nillable="true" ma:displayName="Odobreno" ma:default="1" ma:internalName="Odobreno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006b_tx0 xmlns="78daa33e-33bb-449b-9d65-a59d5f57f36b" xsi:nil="true"/>
    <Odobreno xmlns="78daa33e-33bb-449b-9d65-a59d5f57f36b">true</Odobreno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DAB42C3-6D31-4DF3-9684-63FBB8C903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003047-6c67-42c5-b7b1-561ad482b768"/>
    <ds:schemaRef ds:uri="78daa33e-33bb-449b-9d65-a59d5f57f3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F9FA59D-CBE6-46F7-8C8B-905970F71344}">
  <ds:schemaRefs>
    <ds:schemaRef ds:uri="http://schemas.microsoft.com/office/2006/metadata/properties"/>
    <ds:schemaRef ds:uri="http://schemas.microsoft.com/office/infopath/2007/PartnerControls"/>
    <ds:schemaRef ds:uri="78daa33e-33bb-449b-9d65-a59d5f57f36b"/>
  </ds:schemaRefs>
</ds:datastoreItem>
</file>

<file path=customXml/itemProps3.xml><?xml version="1.0" encoding="utf-8"?>
<ds:datastoreItem xmlns:ds="http://schemas.openxmlformats.org/officeDocument/2006/customXml" ds:itemID="{ACF72D1A-106C-46C6-BBC6-4A4D95B414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523</Words>
  <Application>Microsoft Office PowerPoint</Application>
  <PresentationFormat>On-screen Show (4:3)</PresentationFormat>
  <Paragraphs>127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 Žan Mone projekti</vt:lpstr>
      <vt:lpstr>Žan Mone mreža širom svijeta 1989 - 2016</vt:lpstr>
      <vt:lpstr>Žan Mone ukratko</vt:lpstr>
      <vt:lpstr>Osnovne oblasti izučavanja su:</vt:lpstr>
      <vt:lpstr> Program Žan Mone: vrste projekata</vt:lpstr>
      <vt:lpstr> Primjeri projekata u Crnoj Gori (moduli i katedre)</vt:lpstr>
      <vt:lpstr>Neuspješne prijave iz prethodnog konkursnog roka</vt:lpstr>
      <vt:lpstr> Program Žan Mone: vrste projekata</vt:lpstr>
      <vt:lpstr>Slide 10</vt:lpstr>
      <vt:lpstr> Vrste Žan Mone projekata</vt:lpstr>
      <vt:lpstr>Kako prijaviti Žan Mone projekat?</vt:lpstr>
      <vt:lpstr>Preporuke za podnosioce prijava</vt:lpstr>
      <vt:lpstr>Poziv za Žan Mone projekte 2017</vt:lpstr>
      <vt:lpstr> Više informacija:</vt:lpstr>
    </vt:vector>
  </TitlesOfParts>
  <Company>Tempus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Milena  Skaljac</dc:creator>
  <cp:lastModifiedBy>Vanja</cp:lastModifiedBy>
  <cp:revision>46</cp:revision>
  <dcterms:created xsi:type="dcterms:W3CDTF">2016-10-24T12:01:49Z</dcterms:created>
  <dcterms:modified xsi:type="dcterms:W3CDTF">2016-12-06T07:53:07Z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0x010100B4CDBA6B2360E34DB95FAA48C51BD1AC</vt:lpwstr>
  </property>
</Properties>
</file>