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01" r:id="rId3"/>
    <p:sldId id="502" r:id="rId4"/>
    <p:sldId id="503" r:id="rId5"/>
    <p:sldId id="468" r:id="rId6"/>
    <p:sldId id="437" r:id="rId7"/>
    <p:sldId id="358" r:id="rId8"/>
    <p:sldId id="505" r:id="rId9"/>
    <p:sldId id="506" r:id="rId10"/>
    <p:sldId id="507" r:id="rId11"/>
    <p:sldId id="509" r:id="rId12"/>
    <p:sldId id="508" r:id="rId13"/>
    <p:sldId id="510" r:id="rId14"/>
    <p:sldId id="511" r:id="rId15"/>
    <p:sldId id="512" r:id="rId16"/>
    <p:sldId id="513" r:id="rId17"/>
    <p:sldId id="514" r:id="rId18"/>
    <p:sldId id="515" r:id="rId19"/>
    <p:sldId id="454" r:id="rId20"/>
    <p:sldId id="455" r:id="rId21"/>
    <p:sldId id="456" r:id="rId22"/>
    <p:sldId id="469" r:id="rId23"/>
    <p:sldId id="471" r:id="rId24"/>
    <p:sldId id="472" r:id="rId25"/>
    <p:sldId id="458" r:id="rId26"/>
    <p:sldId id="459" r:id="rId27"/>
    <p:sldId id="461" r:id="rId28"/>
    <p:sldId id="462" r:id="rId29"/>
    <p:sldId id="475" r:id="rId30"/>
    <p:sldId id="481" r:id="rId31"/>
    <p:sldId id="485" r:id="rId32"/>
    <p:sldId id="486" r:id="rId33"/>
    <p:sldId id="494" r:id="rId34"/>
    <p:sldId id="488" r:id="rId35"/>
    <p:sldId id="489" r:id="rId36"/>
    <p:sldId id="491" r:id="rId37"/>
    <p:sldId id="493" r:id="rId38"/>
    <p:sldId id="495" r:id="rId39"/>
    <p:sldId id="497" r:id="rId40"/>
    <p:sldId id="498" r:id="rId41"/>
    <p:sldId id="499" r:id="rId42"/>
    <p:sldId id="500" r:id="rId43"/>
    <p:sldId id="319" r:id="rId44"/>
  </p:sldIdLst>
  <p:sldSz cx="12192000" cy="6858000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D6CE-5699-4066-87C6-F8FE4355FDEC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0E09-15E8-4D0B-AE9F-1AD0ABEB46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8420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76FB-90CA-4DB4-BDB1-02C0A7C45439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4C1CA-498F-40EC-8F27-269856C337F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059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3022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0460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228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6249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974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571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452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361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7312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5180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9292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BA6A-63B3-49DD-A06F-D0B6DD9803BE}" type="datetimeFigureOut">
              <a:rPr lang="sr-Latn-ME" smtClean="0"/>
              <a:t>26.5.2022.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6F82-79D5-4CA6-8E99-95EB0AD46B54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83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obilnost@cso.edu.m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obilnost@cso.edu.m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b.watch/d1XuSMhd2n/" TargetMode="External"/><Relationship Id="rId2" Type="http://schemas.openxmlformats.org/officeDocument/2006/relationships/hyperlink" Target="https://www.youtube.com/watch?v=eOHA0d-SI-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OHA0d-SI-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edu.me/" TargetMode="External"/><Relationship Id="rId2" Type="http://schemas.openxmlformats.org/officeDocument/2006/relationships/hyperlink" Target="http://www.cso.gov.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286000"/>
            <a:ext cx="10136778" cy="996043"/>
          </a:xfrm>
          <a:ln w="317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sr-Latn-ME" sz="4000" b="1" dirty="0" smtClean="0"/>
              <a:t> </a:t>
            </a:r>
            <a:r>
              <a:rPr lang="sr-Latn-ME" sz="2800" b="1" dirty="0" smtClean="0"/>
              <a:t>ERASMUS+ PROJEKAT:  POVEZANI KROZ MOBILNOST </a:t>
            </a:r>
            <a:br>
              <a:rPr lang="sr-Latn-ME" sz="2800" b="1" dirty="0" smtClean="0"/>
            </a:br>
            <a:r>
              <a:rPr lang="sr-Latn-ME" sz="2800" b="1" dirty="0" smtClean="0"/>
              <a:t>(CONNECTED THROUGH MOBILITY – CTM)</a:t>
            </a:r>
            <a:endParaRPr lang="sr-Latn-ME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2142"/>
            <a:ext cx="9144000" cy="1912257"/>
          </a:xfrm>
        </p:spPr>
        <p:txBody>
          <a:bodyPr>
            <a:normAutofit/>
          </a:bodyPr>
          <a:lstStyle/>
          <a:p>
            <a:endParaRPr lang="sr-Latn-ME" dirty="0" smtClean="0"/>
          </a:p>
          <a:p>
            <a:r>
              <a:rPr lang="sr-Latn-ME" sz="3200" dirty="0" smtClean="0"/>
              <a:t>Duško Rajković–direktor Centra za stručno obrazovanje</a:t>
            </a:r>
          </a:p>
          <a:p>
            <a:r>
              <a:rPr lang="sr-Latn-ME" dirty="0" smtClean="0"/>
              <a:t>Podgorica, Maj 2022</a:t>
            </a:r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" y="304322"/>
            <a:ext cx="965903" cy="7569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2" y="246871"/>
            <a:ext cx="1594755" cy="73284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37" y="246870"/>
            <a:ext cx="2044924" cy="81443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33" y="364319"/>
            <a:ext cx="1509938" cy="6043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353309"/>
            <a:ext cx="1355271" cy="62640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3286" y="1273629"/>
            <a:ext cx="11560628" cy="16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</a:rPr>
              <a:t>OBLASTI U OKVIRU KOJIH ĆE SE REALIZOVATI MOBILNOST UČENIKA 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Latn-ME" dirty="0"/>
              <a:t>Turizam </a:t>
            </a:r>
          </a:p>
          <a:p>
            <a:pPr lvl="0"/>
            <a:r>
              <a:rPr lang="sr-Latn-ME" dirty="0"/>
              <a:t>Ugostiteljstvo </a:t>
            </a:r>
          </a:p>
          <a:p>
            <a:pPr lvl="0"/>
            <a:r>
              <a:rPr lang="sr-Latn-ME" dirty="0"/>
              <a:t>Poljoprivreda </a:t>
            </a:r>
          </a:p>
          <a:p>
            <a:pPr lvl="0"/>
            <a:r>
              <a:rPr lang="sr-Latn-ME" dirty="0"/>
              <a:t>Građevinarstvo</a:t>
            </a:r>
          </a:p>
          <a:p>
            <a:pPr lvl="0"/>
            <a:r>
              <a:rPr lang="sr-Latn-ME" dirty="0"/>
              <a:t>IT</a:t>
            </a:r>
          </a:p>
          <a:p>
            <a:pPr lvl="0"/>
            <a:r>
              <a:rPr lang="sr-Latn-ME" dirty="0"/>
              <a:t>Elektrotehnika</a:t>
            </a:r>
          </a:p>
          <a:p>
            <a:pPr lvl="0"/>
            <a:r>
              <a:rPr lang="sr-Latn-ME" dirty="0"/>
              <a:t>Automehatronika/ Automehanika/ Autoelektrika</a:t>
            </a:r>
          </a:p>
          <a:p>
            <a:pPr lvl="0"/>
            <a:r>
              <a:rPr lang="sr-Latn-ME" dirty="0"/>
              <a:t>Mašinstvo i obrada metala</a:t>
            </a:r>
          </a:p>
          <a:p>
            <a:pPr lvl="0"/>
            <a:r>
              <a:rPr lang="sr-Latn-ME" dirty="0"/>
              <a:t>Frizerske usluge</a:t>
            </a:r>
          </a:p>
          <a:p>
            <a:pPr lvl="0"/>
            <a:r>
              <a:rPr lang="sr-Latn-ME" dirty="0" smtClean="0"/>
              <a:t>Kozmetika</a:t>
            </a:r>
          </a:p>
          <a:p>
            <a:pPr marL="0" lv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b="1" dirty="0"/>
              <a:t>Napomena:</a:t>
            </a:r>
            <a:r>
              <a:rPr lang="sr-Latn-ME" dirty="0"/>
              <a:t> Projekat predviđa mogućnost uključivanja i drugih oblasti, ukoliko za to budu postojale mogućnosti.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92359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1385457"/>
            <a:ext cx="10515600" cy="3660995"/>
          </a:xfrm>
        </p:spPr>
        <p:txBody>
          <a:bodyPr>
            <a:noAutofit/>
          </a:bodyPr>
          <a:lstStyle/>
          <a:p>
            <a:pPr algn="ctr"/>
            <a:r>
              <a:rPr lang="sr-Latn-ME" b="1" dirty="0" smtClean="0"/>
              <a:t>AKTIVNOSTI PREDVIĐENE PROJEKTOM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1332" y="1674855"/>
            <a:ext cx="10426748" cy="279216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endParaRPr lang="sr-Latn-ME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A1) Kratkoročna mobilnost učenika srednjih stručnih škola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lnSpcReduction="10000"/>
          </a:bodyPr>
          <a:lstStyle/>
          <a:p>
            <a:r>
              <a:rPr lang="sr-Latn-ME" dirty="0" smtClean="0"/>
              <a:t>Ovaj </a:t>
            </a:r>
            <a:r>
              <a:rPr lang="sr-Latn-ME" dirty="0"/>
              <a:t>projekat obuhvata mobilnost učenika srednjih stručnih škola u vidu obavljanja praktičnog obrazovanja u preduzećima </a:t>
            </a:r>
            <a:r>
              <a:rPr lang="sr-Latn-ME" b="1" dirty="0"/>
              <a:t>u trajanju od 30 dana</a:t>
            </a:r>
            <a:r>
              <a:rPr lang="sr-Latn-ME" dirty="0"/>
              <a:t> iz svake od navedenih zemalja zapadnog Balkana (Albanija, Bosna i Hercegovina, Kosovo i Crna Gora) u jednu od zemalja koje su obuhvaćene Erasmus+ projektom (Grčka, Mađarska, Poljska, Srbija, Slovačka i Slovenija).</a:t>
            </a:r>
          </a:p>
          <a:p>
            <a:r>
              <a:rPr lang="sr-Latn-ME" dirty="0"/>
              <a:t>U okviru kratkoročne mobilnost učenika, tokom trajanja projekta planirano je </a:t>
            </a:r>
            <a:r>
              <a:rPr lang="sr-Latn-ME" b="1" dirty="0"/>
              <a:t>pet poziva za po 10 učenika i jednog pratioca iz Crne Gore</a:t>
            </a:r>
            <a:r>
              <a:rPr lang="sr-Latn-ME" dirty="0"/>
              <a:t> (nastavnika ili predstavnika Centra za stručno obrazovanje). Projektom je planirano da učenici iz Crne Gore učestvuju u procesu kratkoročne mobilnosti kroz obavljajnje praktičnog obrazovanja u preduzećima </a:t>
            </a:r>
            <a:r>
              <a:rPr lang="sr-Latn-ME" b="1" dirty="0"/>
              <a:t>u Poljskoj, Slovačkoj, Mađarskoj, Grčkoj i Srbiji</a:t>
            </a:r>
            <a:r>
              <a:rPr lang="sr-Latn-ME" dirty="0"/>
              <a:t>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996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A2)  Dugoročna mobilnost </a:t>
            </a:r>
            <a:r>
              <a:rPr lang="sr-Latn-ME" sz="3600" b="1" dirty="0" smtClean="0"/>
              <a:t>učenika srednjih stručnih škola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/>
          </a:bodyPr>
          <a:lstStyle/>
          <a:p>
            <a:r>
              <a:rPr lang="sr-Latn-ME" dirty="0" smtClean="0"/>
              <a:t>Ovaj </a:t>
            </a:r>
            <a:r>
              <a:rPr lang="sr-Latn-ME" dirty="0"/>
              <a:t>projekat obuhvata mobilnost učenika u cilju obavljanja praktičnog obrazovanja u preduzećima </a:t>
            </a:r>
            <a:r>
              <a:rPr lang="sr-Latn-ME" b="1" dirty="0"/>
              <a:t>u trajanju od 90 dana</a:t>
            </a:r>
            <a:r>
              <a:rPr lang="sr-Latn-ME" dirty="0"/>
              <a:t> iz svake od navedenih zemalja zapadnog Balkana (Albanija, Bosna i Hercegovina, Kosovo i Crna Gora) u jednu od zemalja koje su obuhvaćene Erasmus+ projektom (Grčka, Mađarska, Poljska, Srbija, Slovačka i Slovenija).</a:t>
            </a:r>
          </a:p>
          <a:p>
            <a:r>
              <a:rPr lang="sr-Latn-ME" dirty="0"/>
              <a:t>U okviru dugoročne mobilnosti učenika, tokom trajanja projekta planirana su </a:t>
            </a:r>
            <a:r>
              <a:rPr lang="sr-Latn-ME" b="1" dirty="0"/>
              <a:t>dva poziva za po tri učenika iz Crne Gore, bez pratioca</a:t>
            </a:r>
            <a:r>
              <a:rPr lang="sr-Latn-ME" dirty="0"/>
              <a:t>. Projektom je planirano da učenici iz Crne Gore u okviru ove dugoročne mobilnosti obavljaju praktično obrazovanje </a:t>
            </a:r>
            <a:r>
              <a:rPr lang="sr-Latn-ME" b="1" dirty="0"/>
              <a:t>u Slovačkoj i Srbiji</a:t>
            </a:r>
            <a:r>
              <a:rPr lang="sr-Latn-ME" dirty="0"/>
              <a:t>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97850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A3) Obuke učesnika mobilnosti iz Crne Gore 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/>
          </a:bodyPr>
          <a:lstStyle/>
          <a:p>
            <a:r>
              <a:rPr lang="sr-Latn-ME" dirty="0"/>
              <a:t>Planirano je da se ova aktivnost realizuje u Crnoj Gori u cilju bolje informisanosti i unapređenja vještina partnera projekta (Centra za stručno obrazovanje), kao i pripreme učesnika mobilnosti za proces mobilnosti (učenika/nastavnika).  </a:t>
            </a:r>
            <a:endParaRPr lang="sr-Latn-ME" dirty="0" smtClean="0"/>
          </a:p>
          <a:p>
            <a:r>
              <a:rPr lang="sr-Latn-ME" dirty="0" smtClean="0"/>
              <a:t>Ova </a:t>
            </a:r>
            <a:r>
              <a:rPr lang="sr-Latn-ME" dirty="0"/>
              <a:t>obuka treba da omogući svim učesnicima detaljnije upoznavanje sa aktivnostima predviđenih projektom, kao i rješavanje potencijalnih problema i nedoumica. </a:t>
            </a:r>
            <a:endParaRPr lang="sr-Latn-ME" dirty="0" smtClean="0"/>
          </a:p>
          <a:p>
            <a:r>
              <a:rPr lang="sr-Latn-ME" dirty="0" smtClean="0"/>
              <a:t>Na </a:t>
            </a:r>
            <a:r>
              <a:rPr lang="sr-Latn-ME" dirty="0"/>
              <a:t>ovaj način će se unaprijediti partnerska saradnja i povjerenje. 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89571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A4) Konferencije u okviru projekta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/>
          </a:bodyPr>
          <a:lstStyle/>
          <a:p>
            <a:r>
              <a:rPr lang="sr-Latn-ME" dirty="0"/>
              <a:t>Inicijalne konferencije u okviru projekta biće organizovane za predstavnike svih partnera </a:t>
            </a:r>
            <a:r>
              <a:rPr lang="sr-Latn-ME" b="1" dirty="0"/>
              <a:t>u Bosni i Hercegovini, Mađarskoj i Sloveniji</a:t>
            </a:r>
            <a:r>
              <a:rPr lang="sr-Latn-ME" dirty="0"/>
              <a:t>. </a:t>
            </a:r>
            <a:endParaRPr lang="sr-Latn-ME" dirty="0" smtClean="0"/>
          </a:p>
          <a:p>
            <a:r>
              <a:rPr lang="sr-Latn-ME" dirty="0" smtClean="0"/>
              <a:t>Teme </a:t>
            </a:r>
            <a:r>
              <a:rPr lang="sr-Latn-ME" dirty="0"/>
              <a:t>će biti povezane sa mobilnošću učenika/nastavnika i povezivanjem obrazovnog sektora sa privredom. </a:t>
            </a:r>
            <a:endParaRPr lang="sr-Latn-ME" dirty="0" smtClean="0"/>
          </a:p>
          <a:p>
            <a:r>
              <a:rPr lang="sr-Latn-ME" dirty="0" smtClean="0"/>
              <a:t>Konferencije </a:t>
            </a:r>
            <a:r>
              <a:rPr lang="sr-Latn-ME" dirty="0"/>
              <a:t>će biti organizovane u neposrednoj saradnji sa partnerskom organizacijom iz države domaćina.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03750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A5) Učenje na primjeru u obrazovnoj ustanovi/školi za nastavnike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Cilj ove aktivnosti je upoznavanje zaposlenih u stručnim školama (nastavnika stručnih modula, direktora/ pomoćnika direktora stručnih škola i organizatora praktičnog obrazovanja) iz Crne Gore, sa sistemom stručnog obrazovanja države domaćina kroz proces mobilnosti. </a:t>
            </a:r>
            <a:endParaRPr lang="sr-Latn-ME" dirty="0" smtClean="0"/>
          </a:p>
          <a:p>
            <a:r>
              <a:rPr lang="sr-Latn-ME" dirty="0" smtClean="0"/>
              <a:t>U </a:t>
            </a:r>
            <a:r>
              <a:rPr lang="sr-Latn-ME" dirty="0"/>
              <a:t>okviru ove aktivnosti, nastavnici će </a:t>
            </a:r>
            <a:r>
              <a:rPr lang="sr-Latn-ME" b="1" dirty="0"/>
              <a:t>tokom jedne sedmice</a:t>
            </a:r>
            <a:r>
              <a:rPr lang="sr-Latn-ME" dirty="0"/>
              <a:t> aktivno učestvovati u školskim aktivnostima, pohađanju radionica i časova. U okviru mobilnosti nastavnika, tokom trajanja projekta, planirana su </a:t>
            </a:r>
            <a:r>
              <a:rPr lang="sr-Latn-ME" b="1" dirty="0"/>
              <a:t>tri poziva za po tri nastavnika</a:t>
            </a:r>
            <a:r>
              <a:rPr lang="sr-Latn-ME" dirty="0"/>
              <a:t> koji će boraviti </a:t>
            </a:r>
            <a:r>
              <a:rPr lang="sr-Latn-ME" b="1" dirty="0"/>
              <a:t>u Mađarskoj, Poljskoj i Sloveniji</a:t>
            </a:r>
            <a:r>
              <a:rPr lang="sr-Latn-ME" dirty="0"/>
              <a:t>. </a:t>
            </a:r>
            <a:endParaRPr lang="sr-Latn-ME" dirty="0" smtClean="0"/>
          </a:p>
          <a:p>
            <a:r>
              <a:rPr lang="sr-Latn-ME" dirty="0" smtClean="0"/>
              <a:t>Oni </a:t>
            </a:r>
            <a:r>
              <a:rPr lang="sr-Latn-ME" dirty="0"/>
              <a:t>takođe treba da prisustvuju obuci učenika koji će učestvovati u procesu mobilnosti.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46706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A6) Izrada vodiča o projektnim aktivnostima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fontScale="92500"/>
          </a:bodyPr>
          <a:lstStyle/>
          <a:p>
            <a:pPr lvl="0"/>
            <a:r>
              <a:rPr lang="sr-Latn-ME" dirty="0"/>
              <a:t>Partneri u projektu i pridruženi partneri, sarađivaće sa srednjim stručnim školama i učesnicima u projektu iz zemalja zapadnog Balkana kako bi napravili vodič o realizovanim projektnim aktivnostima. Sa kompanijama i pridruženim partnerima razgovaraće se kako bi oni podijelili svoje iskustvo koje su stekli tokom učešća u projektu.</a:t>
            </a:r>
          </a:p>
          <a:p>
            <a:pPr lvl="0"/>
            <a:r>
              <a:rPr lang="sr-Latn-ME" dirty="0"/>
              <a:t>Partneri iz centralne Evrope sastaće se sa partnerima sa zapadnog Balkana i dogovoriti faze upravljanja projektom. Oni će napraviti upitnik za evaluaciju i predstaviti ga lokalnim partnerima (kompanijama) i međunarodnim partnerima (školama, organizacijama i dr.) kako bi adekvatno odgovorili svakom izazovu. Partneri sa zapadnog Balkana će dati svoj doprinos u kreiranju vodiča kroz sprovođenje intervjua sa učesnicima u projektu. 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1387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600" b="1" dirty="0"/>
              <a:t>A7) Koordinacioni sastanci partnera u projektu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/>
          </a:bodyPr>
          <a:lstStyle/>
          <a:p>
            <a:r>
              <a:rPr lang="sr-Latn-ME" dirty="0"/>
              <a:t>Ciljevi ovih sastanaka biće koordinacija rada između partnera u projektu. </a:t>
            </a:r>
            <a:endParaRPr lang="sr-Latn-ME" dirty="0" smtClean="0"/>
          </a:p>
          <a:p>
            <a:r>
              <a:rPr lang="sr-Latn-ME" dirty="0" smtClean="0"/>
              <a:t>Sastanci </a:t>
            </a:r>
            <a:r>
              <a:rPr lang="sr-Latn-ME" dirty="0"/>
              <a:t>projektnih timova će se okvirno održavati na svakih 6 do 9 mjeseci u okviru kojih će partneri u projektu iznositi svoja zapažanja, probleme i aktivno učestvovati u pronalaženju rješenja i odabiru strategija. 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74977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1385457"/>
            <a:ext cx="10515600" cy="3660995"/>
          </a:xfrm>
        </p:spPr>
        <p:txBody>
          <a:bodyPr>
            <a:noAutofit/>
          </a:bodyPr>
          <a:lstStyle/>
          <a:p>
            <a:pPr algn="ctr"/>
            <a:r>
              <a:rPr lang="sr-Latn-ME" b="1" dirty="0" smtClean="0"/>
              <a:t>REALIZOVANE AKTIVNOSTI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1332" y="1674855"/>
            <a:ext cx="10426748" cy="279216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endParaRPr lang="sr-Latn-ME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1385457"/>
            <a:ext cx="10515600" cy="3660995"/>
          </a:xfrm>
        </p:spPr>
        <p:txBody>
          <a:bodyPr>
            <a:noAutofit/>
          </a:bodyPr>
          <a:lstStyle/>
          <a:p>
            <a:pPr algn="ctr"/>
            <a:r>
              <a:rPr lang="sr-Latn-ME" b="1" dirty="0" smtClean="0"/>
              <a:t>NADLEŽNOSTI JU CENTRA ZA STRUČNO OBRAZOVANJE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1332" y="1674855"/>
            <a:ext cx="10426748" cy="279216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endParaRPr lang="sr-Latn-ME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1338354" cy="1635786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Uspostavljanje projektnog tima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2240692"/>
            <a:ext cx="11348358" cy="4188388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/>
              <a:t>Informisani su svi subjekti sistema o projektu: Ministatsrtvo, Nacionalna kancelarija, škole, socijalni partneri</a:t>
            </a:r>
          </a:p>
          <a:p>
            <a:r>
              <a:rPr lang="sr-Latn-ME" dirty="0" smtClean="0"/>
              <a:t>Formiran je projektni tim u skladu sa zahtjevima projekta</a:t>
            </a:r>
          </a:p>
          <a:p>
            <a:pPr lvl="1"/>
            <a:r>
              <a:rPr lang="sr-Latn-ME" dirty="0" smtClean="0"/>
              <a:t>Menadžer/koordinator projekta</a:t>
            </a:r>
          </a:p>
          <a:p>
            <a:pPr lvl="1"/>
            <a:r>
              <a:rPr lang="sr-Latn-ME" dirty="0" smtClean="0"/>
              <a:t>Istraživač na projektu</a:t>
            </a:r>
          </a:p>
          <a:p>
            <a:pPr lvl="1"/>
            <a:r>
              <a:rPr lang="sr-Latn-ME" dirty="0" smtClean="0"/>
              <a:t>Tehničko osoblje</a:t>
            </a:r>
          </a:p>
          <a:p>
            <a:pPr lvl="1"/>
            <a:r>
              <a:rPr lang="sr-Latn-ME" dirty="0" smtClean="0"/>
              <a:t>Administrativno osoblje</a:t>
            </a:r>
          </a:p>
          <a:p>
            <a:r>
              <a:rPr lang="sr-Latn-ME" dirty="0" smtClean="0"/>
              <a:t>Dizajniran je memorandum </a:t>
            </a:r>
          </a:p>
          <a:p>
            <a:r>
              <a:rPr lang="sr-Latn-ME" dirty="0" smtClean="0"/>
              <a:t>Otvorena je jedisntvena email adresa: </a:t>
            </a:r>
            <a:r>
              <a:rPr lang="sr-Latn-ME" dirty="0" smtClean="0">
                <a:hlinkClick r:id="rId2"/>
              </a:rPr>
              <a:t>mobilnost@cso.edu.me</a:t>
            </a:r>
            <a:r>
              <a:rPr lang="sr-Latn-ME" dirty="0" smtClean="0"/>
              <a:t> </a:t>
            </a:r>
          </a:p>
          <a:p>
            <a:r>
              <a:rPr lang="sr-Latn-ME" dirty="0" smtClean="0"/>
              <a:t>Otvoren je Dropbox za rad projektnog tima</a:t>
            </a:r>
          </a:p>
          <a:p>
            <a:r>
              <a:rPr lang="sr-Latn-ME" dirty="0" smtClean="0"/>
              <a:t>Održani su redovni sastanci projektnog tima na nivou CSO-a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6836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/>
          <a:lstStyle/>
          <a:p>
            <a:r>
              <a:rPr lang="sr-Latn-ME" dirty="0" smtClean="0"/>
              <a:t>MODULI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5" y="1897811"/>
            <a:ext cx="11338355" cy="4279152"/>
          </a:xfrm>
        </p:spPr>
        <p:txBody>
          <a:bodyPr>
            <a:normAutofit/>
          </a:bodyPr>
          <a:lstStyle/>
          <a:p>
            <a:pPr lvl="0"/>
            <a:r>
              <a:rPr lang="sr-Latn-ME" dirty="0" smtClean="0"/>
              <a:t>Upućen poziv školama/sektor: Turizam i ugostiteljstvo</a:t>
            </a:r>
          </a:p>
          <a:p>
            <a:pPr lvl="0"/>
            <a:r>
              <a:rPr lang="sr-Latn-ME" dirty="0" smtClean="0"/>
              <a:t>Redovni učenici III i IV razreda srednjih stručnih škola su pozvani da učestvuju u procesu mobilnosti u trajanju od 30 dana u okviru Aktivnosti A1- Kratkoročna mobilnost 10 učenika u pratnji jednog nastavnika, kako bi obavljali praktičnu nastavu kod poslodavca u Poljskoj</a:t>
            </a:r>
          </a:p>
          <a:p>
            <a:pPr marL="0" lvl="0" indent="0">
              <a:buNone/>
            </a:pPr>
            <a:endParaRPr lang="sr-Latn-ME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4546" y="290985"/>
            <a:ext cx="11338354" cy="1063362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C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AKTIVNOST A1 – PRVI POZIV: KRATKOROČNA MOBILNOST UČENIKA U POLJSKOJ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62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ULOGA CENTRA ZA STRUČNO OBRAZOVANJE U ORGANIZACIJI OVE PROJEKTNE AKTIVNOSTI </a:t>
            </a:r>
            <a:endParaRPr lang="sr-Latn-ME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779814"/>
            <a:ext cx="10515600" cy="467086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sr-Latn-ME" b="1" dirty="0"/>
              <a:t>Centar za stručno obrazovanje, kao partner u projektu iz Crne Gore ima ulogu u: </a:t>
            </a:r>
            <a:endParaRPr lang="sr-Latn-ME" b="1" dirty="0" smtClean="0"/>
          </a:p>
          <a:p>
            <a:pPr lvl="0"/>
            <a:r>
              <a:rPr lang="sr-Latn-ME" dirty="0" smtClean="0"/>
              <a:t>informisanju </a:t>
            </a:r>
            <a:r>
              <a:rPr lang="sr-Latn-ME" dirty="0"/>
              <a:t>škola i institucija sistema o projektnim aktivnostima</a:t>
            </a:r>
            <a:r>
              <a:rPr lang="sr-Latn-ME" b="1" dirty="0"/>
              <a:t>; </a:t>
            </a:r>
            <a:endParaRPr lang="sr-Latn-ME" b="1" dirty="0" smtClean="0"/>
          </a:p>
          <a:p>
            <a:pPr lvl="0"/>
            <a:r>
              <a:rPr lang="sr-Latn-ME" dirty="0" smtClean="0"/>
              <a:t>pripremi </a:t>
            </a:r>
            <a:r>
              <a:rPr lang="sr-Latn-ME" dirty="0"/>
              <a:t>poziva za učešće učenika u procesu mobilnosti</a:t>
            </a:r>
            <a:r>
              <a:rPr lang="sr-Latn-ME" b="1" dirty="0"/>
              <a:t>; </a:t>
            </a:r>
            <a:endParaRPr lang="sr-Latn-ME" b="1" dirty="0" smtClean="0"/>
          </a:p>
          <a:p>
            <a:pPr lvl="0"/>
            <a:r>
              <a:rPr lang="sr-Latn-ME" dirty="0" smtClean="0"/>
              <a:t>učešću </a:t>
            </a:r>
            <a:r>
              <a:rPr lang="sr-Latn-ME" dirty="0"/>
              <a:t>u komisijama za odabir učenika koji treba da budu dio procesa mobilnosti, na osnovu prethodno utvrđenih kriterijuma</a:t>
            </a:r>
            <a:r>
              <a:rPr lang="sr-Latn-ME" dirty="0" smtClean="0"/>
              <a:t>;</a:t>
            </a:r>
          </a:p>
          <a:p>
            <a:pPr lvl="0"/>
            <a:r>
              <a:rPr lang="sr-Latn-ME" dirty="0" smtClean="0"/>
              <a:t> </a:t>
            </a:r>
            <a:r>
              <a:rPr lang="sr-Latn-ME" dirty="0"/>
              <a:t>izboru pratioca učenika tokom procesa mobilnosti; </a:t>
            </a:r>
            <a:endParaRPr lang="sr-Latn-ME" dirty="0" smtClean="0"/>
          </a:p>
          <a:p>
            <a:pPr lvl="0"/>
            <a:r>
              <a:rPr lang="sr-Latn-ME" dirty="0" smtClean="0"/>
              <a:t>učešću </a:t>
            </a:r>
            <a:r>
              <a:rPr lang="sr-Latn-ME" dirty="0"/>
              <a:t>u obuci/pripremi izabranih učenika za proces mobilnosti; </a:t>
            </a:r>
            <a:endParaRPr lang="sr-Latn-ME" dirty="0" smtClean="0"/>
          </a:p>
          <a:p>
            <a:pPr lvl="0"/>
            <a:r>
              <a:rPr lang="sr-Latn-ME" dirty="0" smtClean="0"/>
              <a:t>pripremi </a:t>
            </a:r>
            <a:r>
              <a:rPr lang="sr-Latn-ME" dirty="0"/>
              <a:t>ishoda učenja iz odgovarajućih obrazovnih programa za realizaciju praktičnog obrazovanja kod poslodavca za potrebe procesa mobilnosti; </a:t>
            </a:r>
            <a:endParaRPr lang="sr-Latn-ME" dirty="0" smtClean="0"/>
          </a:p>
          <a:p>
            <a:pPr lvl="0"/>
            <a:r>
              <a:rPr lang="sr-Latn-ME" dirty="0" smtClean="0"/>
              <a:t>saradnji </a:t>
            </a:r>
            <a:r>
              <a:rPr lang="sr-Latn-ME" dirty="0"/>
              <a:t>i komunikaciji sa školama (upravom škole, nastavnicima, učenicima) i roditeljima; </a:t>
            </a:r>
            <a:endParaRPr lang="sr-Latn-ME" dirty="0" smtClean="0"/>
          </a:p>
          <a:p>
            <a:pPr lvl="0"/>
            <a:r>
              <a:rPr lang="sr-Latn-ME" dirty="0" smtClean="0"/>
              <a:t>praćenju </a:t>
            </a:r>
            <a:r>
              <a:rPr lang="sr-Latn-ME" dirty="0"/>
              <a:t>aktivnosti učenika tokom trajanja procesa mobilnosti; </a:t>
            </a:r>
            <a:endParaRPr lang="sr-Latn-ME" dirty="0" smtClean="0"/>
          </a:p>
          <a:p>
            <a:pPr lvl="0"/>
            <a:r>
              <a:rPr lang="sr-Latn-ME" dirty="0" smtClean="0"/>
              <a:t>učešću </a:t>
            </a:r>
            <a:r>
              <a:rPr lang="sr-Latn-ME" dirty="0"/>
              <a:t>u promociji projekta. </a:t>
            </a:r>
          </a:p>
        </p:txBody>
      </p:sp>
    </p:spTree>
    <p:extLst>
      <p:ext uri="{BB962C8B-B14F-4D97-AF65-F5344CB8AC3E}">
        <p14:creationId xmlns:p14="http://schemas.microsoft.com/office/powerpoint/2010/main" val="9865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ME" sz="3200" b="1" dirty="0"/>
              <a:t>USLOVI ZA PRIJAVLJIVANJE UČENIKA NA PRVI POZIV ZA UČEŠĆE U PROCESU MOBILNOSTI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796298"/>
            <a:ext cx="10515600" cy="4654378"/>
          </a:xfrm>
        </p:spPr>
        <p:txBody>
          <a:bodyPr>
            <a:normAutofit fontScale="70000" lnSpcReduction="20000"/>
          </a:bodyPr>
          <a:lstStyle/>
          <a:p>
            <a:r>
              <a:rPr lang="sr-Latn-ME" dirty="0"/>
              <a:t>Da bi učenici mogli da si prijave na Poziv za mobilnost, neophodno je da ispunjavaju sljedeće uslove:</a:t>
            </a:r>
          </a:p>
          <a:p>
            <a:pPr lvl="0"/>
            <a:r>
              <a:rPr lang="sr-Latn-ME" dirty="0"/>
              <a:t>Da redovno pohađaju nastavu u III ili IV razredu u okviru sljedećih obrazovnih programa: </a:t>
            </a:r>
          </a:p>
          <a:p>
            <a:pPr lvl="1"/>
            <a:r>
              <a:rPr lang="sr-Latn-ME" dirty="0"/>
              <a:t>Kuvar, nivo III</a:t>
            </a:r>
          </a:p>
          <a:p>
            <a:pPr lvl="1"/>
            <a:r>
              <a:rPr lang="sr-Latn-ME" dirty="0"/>
              <a:t>Konobar, nivo III</a:t>
            </a:r>
          </a:p>
          <a:p>
            <a:pPr lvl="1"/>
            <a:r>
              <a:rPr lang="sr-Latn-ME" dirty="0"/>
              <a:t>Gastronom, nivo IV1</a:t>
            </a:r>
          </a:p>
          <a:p>
            <a:pPr lvl="1"/>
            <a:r>
              <a:rPr lang="sr-Latn-ME" dirty="0"/>
              <a:t>Restorater, nivo IV1</a:t>
            </a:r>
          </a:p>
          <a:p>
            <a:pPr lvl="1"/>
            <a:r>
              <a:rPr lang="sr-Latn-ME" dirty="0"/>
              <a:t>Turistički tehničar, nivo IV1</a:t>
            </a:r>
          </a:p>
          <a:p>
            <a:pPr lvl="0"/>
            <a:r>
              <a:rPr lang="sr-Latn-ME" dirty="0"/>
              <a:t>Da imaju najmanje 17 godina;</a:t>
            </a:r>
          </a:p>
          <a:p>
            <a:pPr lvl="0"/>
            <a:r>
              <a:rPr lang="sr-Latn-ME" dirty="0"/>
              <a:t>Da se služe engleskim jezikom u komunikaciji (nije neophodno podnijeti bilo kakvu potvrdu kao dokaz o znanju jezika, jer će ono biti procijenjeno u postupku izbora i nakon obavljenog intervjua sa kandidatima)</a:t>
            </a:r>
          </a:p>
          <a:p>
            <a:pPr lvl="0"/>
            <a:r>
              <a:rPr lang="sr-Latn-ME" dirty="0"/>
              <a:t>Da budu državljani Crne Gore sa prebivalištem u Crnoj Gori ili državljani države članice EU sa prebivalištem u Crnoj Gori; ili državljani države izvan Evropske unije sa zakonitim boravištem u Crnoj Gori;</a:t>
            </a:r>
          </a:p>
          <a:p>
            <a:pPr lvl="0"/>
            <a:r>
              <a:rPr lang="sr-Latn-ME" dirty="0"/>
              <a:t>Da posjeduju važeća lična dokumenta neophodna za putovanje u inostranstvo (pasoš) i druga dokumenta koja su potrebna.</a:t>
            </a:r>
          </a:p>
        </p:txBody>
      </p:sp>
    </p:spTree>
    <p:extLst>
      <p:ext uri="{BB962C8B-B14F-4D97-AF65-F5344CB8AC3E}">
        <p14:creationId xmlns:p14="http://schemas.microsoft.com/office/powerpoint/2010/main" val="37246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POTREBNA DOKUMENTA ZA APLICIRANJE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2"/>
            <a:ext cx="10515600" cy="4523904"/>
          </a:xfrm>
        </p:spPr>
        <p:txBody>
          <a:bodyPr>
            <a:normAutofit/>
          </a:bodyPr>
          <a:lstStyle/>
          <a:p>
            <a:r>
              <a:rPr lang="sr-Latn-ME" dirty="0" smtClean="0"/>
              <a:t>Formular </a:t>
            </a:r>
          </a:p>
          <a:p>
            <a:r>
              <a:rPr lang="en-US" dirty="0" err="1" smtClean="0"/>
              <a:t>Europass</a:t>
            </a:r>
            <a:r>
              <a:rPr lang="en-US" dirty="0" smtClean="0"/>
              <a:t> </a:t>
            </a:r>
            <a:r>
              <a:rPr lang="sr-Latn-ME" dirty="0" smtClean="0"/>
              <a:t>CV</a:t>
            </a:r>
          </a:p>
          <a:p>
            <a:pPr lvl="0"/>
            <a:r>
              <a:rPr lang="sr-Latn-ME" dirty="0"/>
              <a:t>Motivaciono pismo </a:t>
            </a:r>
          </a:p>
          <a:p>
            <a:pPr lvl="0"/>
            <a:r>
              <a:rPr lang="sr-Latn-ME" dirty="0"/>
              <a:t>Kopija važećeg ličnog dokumenta </a:t>
            </a:r>
          </a:p>
          <a:p>
            <a:pPr lvl="0"/>
            <a:r>
              <a:rPr lang="sr-Latn-ME" dirty="0"/>
              <a:t>Potvrda o redovnom školovanju i svjedočanstva iz prethodnih razreda</a:t>
            </a:r>
          </a:p>
          <a:p>
            <a:pPr lvl="0"/>
            <a:r>
              <a:rPr lang="sr-Latn-ME" dirty="0"/>
              <a:t>Potvrda ili sertifikat o učešću/ostvarenim rezultatima na strukovnim takmičenjima (državno ili međunarodno)</a:t>
            </a:r>
          </a:p>
          <a:p>
            <a:pPr lvl="0"/>
            <a:r>
              <a:rPr lang="sr-Latn-ME" dirty="0"/>
              <a:t>Pismo preporuke </a:t>
            </a:r>
            <a:r>
              <a:rPr lang="sr-Latn-ME" dirty="0" smtClean="0"/>
              <a:t>iz škole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58734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KLJUČNE KOMPETENCIJE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2515738"/>
            <a:ext cx="11338354" cy="1969998"/>
          </a:xfrm>
        </p:spPr>
        <p:txBody>
          <a:bodyPr>
            <a:normAutofit/>
          </a:bodyPr>
          <a:lstStyle/>
          <a:p>
            <a:r>
              <a:rPr lang="sr-Latn-ME" dirty="0"/>
              <a:t>Prijavu i potrebnu dokumentaciju </a:t>
            </a:r>
            <a:r>
              <a:rPr lang="sr-Latn-ME" dirty="0" smtClean="0"/>
              <a:t>je trebalo </a:t>
            </a:r>
            <a:r>
              <a:rPr lang="sr-Latn-ME" dirty="0"/>
              <a:t>dostaviti elektronskim putem na e-mail: </a:t>
            </a:r>
            <a:r>
              <a:rPr lang="sr-Latn-ME" u="sng" dirty="0">
                <a:hlinkClick r:id="rId2"/>
              </a:rPr>
              <a:t>mobilnost@cso.edu.me</a:t>
            </a:r>
            <a:r>
              <a:rPr lang="sr-Latn-ME" dirty="0"/>
              <a:t> </a:t>
            </a:r>
          </a:p>
          <a:p>
            <a:r>
              <a:rPr lang="sr-Latn-ME" dirty="0"/>
              <a:t>Rok za podnošenje prijave </a:t>
            </a:r>
            <a:r>
              <a:rPr lang="sr-Latn-ME" dirty="0" smtClean="0"/>
              <a:t>je bio </a:t>
            </a:r>
            <a:r>
              <a:rPr lang="sr-Latn-ME" b="1" dirty="0" smtClean="0"/>
              <a:t>28.01.2022.godine</a:t>
            </a:r>
            <a:r>
              <a:rPr lang="sr-Latn-ME" dirty="0" smtClean="0"/>
              <a:t>, nakon čega je produžen do početka februara zbog produženja raspusta</a:t>
            </a:r>
            <a:endParaRPr lang="sr-Latn-ME" dirty="0"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4546" y="290985"/>
            <a:ext cx="11338354" cy="1123747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NAČIN I ROKOVI PRIJAVLJIVANJA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31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r-Latn-ME" sz="3600" b="1" dirty="0"/>
              <a:t>POSTUPAK ODABIRA UČENIKA ZA UČEŠĆE U PROCESU MOBILNOSTI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461"/>
            <a:ext cx="10515600" cy="4216357"/>
          </a:xfrm>
        </p:spPr>
        <p:txBody>
          <a:bodyPr>
            <a:noAutofit/>
          </a:bodyPr>
          <a:lstStyle/>
          <a:p>
            <a:r>
              <a:rPr lang="sr-Latn-ME" dirty="0"/>
              <a:t>Tokom postupka odabira učenika učenika,  komisija koju </a:t>
            </a:r>
            <a:r>
              <a:rPr lang="sr-Latn-ME" dirty="0" smtClean="0"/>
              <a:t>je formirao </a:t>
            </a:r>
            <a:r>
              <a:rPr lang="sr-Latn-ME" dirty="0"/>
              <a:t>Centar za stručno obrazovanje će, zajedno sa projektnim partnerima, </a:t>
            </a:r>
            <a:r>
              <a:rPr lang="sr-Latn-ME" dirty="0" smtClean="0"/>
              <a:t>odlučila je koji </a:t>
            </a:r>
            <a:r>
              <a:rPr lang="sr-Latn-ME" dirty="0"/>
              <a:t>će </a:t>
            </a:r>
            <a:r>
              <a:rPr lang="sr-Latn-ME" dirty="0" smtClean="0"/>
              <a:t>učenici </a:t>
            </a:r>
            <a:r>
              <a:rPr lang="sr-Latn-ME" dirty="0"/>
              <a:t>učestvovati u ovom projektu na osnovu prethodno definisanih kriterijuma. 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Odabir učenika </a:t>
            </a:r>
            <a:r>
              <a:rPr lang="sr-Latn-ME" dirty="0" smtClean="0"/>
              <a:t>se odvijao </a:t>
            </a:r>
            <a:r>
              <a:rPr lang="sr-Latn-ME" dirty="0"/>
              <a:t>u dvije faze</a:t>
            </a:r>
            <a:r>
              <a:rPr lang="sr-Latn-ME" dirty="0" smtClean="0"/>
              <a:t>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9168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POVEZANOST SA NEFORMALNIM UČENJEM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825625"/>
            <a:ext cx="11338354" cy="4351338"/>
          </a:xfrm>
        </p:spPr>
        <p:txBody>
          <a:bodyPr>
            <a:normAutofit fontScale="85000" lnSpcReduction="20000"/>
          </a:bodyPr>
          <a:lstStyle/>
          <a:p>
            <a:r>
              <a:rPr lang="sr-Latn-ME" b="1" dirty="0"/>
              <a:t>Prva faza:</a:t>
            </a:r>
            <a:r>
              <a:rPr lang="sr-Latn-ME" dirty="0"/>
              <a:t> Nakon selekcije ispravnih prijava i dokumentacije učenika, komisija </a:t>
            </a:r>
            <a:r>
              <a:rPr lang="sr-Latn-ME" dirty="0" smtClean="0"/>
              <a:t>je odabrala </a:t>
            </a:r>
            <a:r>
              <a:rPr lang="sr-Latn-ME" dirty="0"/>
              <a:t>širi krug kandidata, na osnovu prijave, CV-ja i motivacionog pisma. Na odabir kandidata u prvoj fazi </a:t>
            </a:r>
            <a:r>
              <a:rPr lang="sr-Latn-ME" dirty="0" smtClean="0"/>
              <a:t>uticali su sljedeći </a:t>
            </a:r>
            <a:r>
              <a:rPr lang="sr-Latn-ME" dirty="0"/>
              <a:t>kriterijumi:</a:t>
            </a:r>
            <a:endParaRPr lang="sr-Latn-ME" sz="2400" dirty="0"/>
          </a:p>
          <a:p>
            <a:pPr lvl="0"/>
            <a:r>
              <a:rPr lang="sr-Latn-ME" dirty="0"/>
              <a:t>Uspjeh u školi u prethodnim razredima</a:t>
            </a:r>
            <a:endParaRPr lang="sr-Latn-ME" sz="2400" dirty="0"/>
          </a:p>
          <a:p>
            <a:pPr lvl="0"/>
            <a:r>
              <a:rPr lang="sr-Latn-ME" dirty="0"/>
              <a:t>Vladanje u prethodnim razredima</a:t>
            </a:r>
            <a:endParaRPr lang="sr-Latn-ME" sz="2400" dirty="0"/>
          </a:p>
          <a:p>
            <a:pPr lvl="0"/>
            <a:r>
              <a:rPr lang="sr-Latn-ME" dirty="0"/>
              <a:t>Ocjene iz stručnih modula koji sadrže praktičnu nastavu</a:t>
            </a:r>
            <a:endParaRPr lang="sr-Latn-ME" sz="2400" dirty="0"/>
          </a:p>
          <a:p>
            <a:pPr lvl="0"/>
            <a:r>
              <a:rPr lang="sr-Latn-ME" dirty="0"/>
              <a:t>Ocjene iz engleskog jezika u prethodnim razredima</a:t>
            </a:r>
            <a:endParaRPr lang="sr-Latn-ME" sz="2400" dirty="0"/>
          </a:p>
          <a:p>
            <a:pPr lvl="0"/>
            <a:r>
              <a:rPr lang="sr-Latn-ME" dirty="0"/>
              <a:t>Vještine i kompetencije navedene u CV-ju</a:t>
            </a:r>
            <a:endParaRPr lang="sr-Latn-ME" sz="2400" dirty="0"/>
          </a:p>
          <a:p>
            <a:pPr lvl="0"/>
            <a:r>
              <a:rPr lang="sr-Latn-ME" dirty="0"/>
              <a:t>Relevantnost izražene motivacije za učešće u projektu iz motivacionog pisma</a:t>
            </a:r>
            <a:endParaRPr lang="sr-Latn-ME" sz="2400" dirty="0"/>
          </a:p>
          <a:p>
            <a:pPr lvl="0"/>
            <a:r>
              <a:rPr lang="sr-Latn-ME" dirty="0"/>
              <a:t>Učešće i ostvareni rezultati na strukovnim takmičenjima</a:t>
            </a:r>
            <a:endParaRPr lang="sr-Latn-ME" sz="2400" dirty="0"/>
          </a:p>
          <a:p>
            <a:r>
              <a:rPr lang="sr-Latn-ME" b="1" dirty="0"/>
              <a:t>U prvoj fazi od ukupnog broja prijavljenih, na osnovu navedenih kriterijuma </a:t>
            </a:r>
            <a:r>
              <a:rPr lang="sr-Latn-ME" b="1" dirty="0" smtClean="0"/>
              <a:t>izabrano je </a:t>
            </a:r>
            <a:r>
              <a:rPr lang="sr-Latn-ME" b="1" dirty="0"/>
              <a:t>20 kandidata.</a:t>
            </a:r>
            <a:endParaRPr lang="sr-Latn-ME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4546" y="290985"/>
            <a:ext cx="11338354" cy="1184132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C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PRVA FAZA SELEKCIJE UČENIKA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0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UČENICI KOJI NAPUSTE ŠKOLOVANJE I UČENICI SA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825624"/>
            <a:ext cx="11338354" cy="4639343"/>
          </a:xfrm>
        </p:spPr>
        <p:txBody>
          <a:bodyPr>
            <a:normAutofit fontScale="92500" lnSpcReduction="20000"/>
          </a:bodyPr>
          <a:lstStyle/>
          <a:p>
            <a:r>
              <a:rPr lang="sr-Latn-ME" b="1" dirty="0"/>
              <a:t>Druga faza:</a:t>
            </a:r>
            <a:r>
              <a:rPr lang="sr-Latn-ME" dirty="0"/>
              <a:t> Nakon selekcije u prvoj fazi, komisija </a:t>
            </a:r>
            <a:r>
              <a:rPr lang="sr-Latn-ME" dirty="0" smtClean="0"/>
              <a:t>je organizovala </a:t>
            </a:r>
            <a:r>
              <a:rPr lang="sr-Latn-ME" dirty="0"/>
              <a:t>intervjue sa svakim kandidatom posebno. Na odabir kandidata u drugoj fazi </a:t>
            </a:r>
            <a:r>
              <a:rPr lang="sr-Latn-ME" dirty="0" smtClean="0"/>
              <a:t>uticalisu </a:t>
            </a:r>
            <a:r>
              <a:rPr lang="sr-Latn-ME" dirty="0"/>
              <a:t>sljedeći kriterijumi:</a:t>
            </a:r>
          </a:p>
          <a:p>
            <a:pPr lvl="0"/>
            <a:r>
              <a:rPr lang="sr-Latn-ME" dirty="0"/>
              <a:t>Znanje opšteg enleskog jezika (jasnoća izlaganja, sposobnost govora i pisanja, vokabular i dr.)</a:t>
            </a:r>
          </a:p>
          <a:p>
            <a:pPr lvl="0"/>
            <a:r>
              <a:rPr lang="sr-Latn-ME" dirty="0"/>
              <a:t>Znanje engleskog jezika struke (korišćenje stručne terminologije iz oblasti za koju se učenik školuje)</a:t>
            </a:r>
          </a:p>
          <a:p>
            <a:pPr lvl="0"/>
            <a:r>
              <a:rPr lang="sr-Latn-ME" dirty="0"/>
              <a:t>Procjena opštih kompetencija (komunikacija, spremnost na rad u timu, poštovanje pravila, etika, društvena odgovornost, snalaženje u prostoru i dr.)</a:t>
            </a:r>
          </a:p>
          <a:p>
            <a:pPr lvl="0"/>
            <a:r>
              <a:rPr lang="sr-Latn-ME" dirty="0"/>
              <a:t>Procjena stručnih kompetencija (provjera znanja iz stručnih modula kroz razgovor)</a:t>
            </a:r>
          </a:p>
          <a:p>
            <a:r>
              <a:rPr lang="sr-Latn-ME" b="1" dirty="0"/>
              <a:t>U drugoj fazi, od prethodno izabranih 20 kandidata, na osnovu navedenih kriterijuma </a:t>
            </a:r>
            <a:r>
              <a:rPr lang="sr-Latn-ME" b="1" dirty="0" smtClean="0"/>
              <a:t>izabrano je 15 </a:t>
            </a:r>
            <a:r>
              <a:rPr lang="sr-Latn-ME" b="1" dirty="0"/>
              <a:t>kandidata, od kojih </a:t>
            </a:r>
            <a:r>
              <a:rPr lang="sr-Latn-ME" b="1" dirty="0" smtClean="0"/>
              <a:t>je prvih </a:t>
            </a:r>
            <a:r>
              <a:rPr lang="sr-Latn-ME" b="1" dirty="0"/>
              <a:t>10 </a:t>
            </a:r>
            <a:r>
              <a:rPr lang="sr-Latn-ME" b="1" dirty="0" smtClean="0"/>
              <a:t>izabrano </a:t>
            </a:r>
            <a:r>
              <a:rPr lang="sr-Latn-ME" b="1" dirty="0"/>
              <a:t>za mobilnost, a ostalih pet </a:t>
            </a:r>
            <a:r>
              <a:rPr lang="sr-Latn-ME" b="1" dirty="0" smtClean="0"/>
              <a:t>je bilo rezerva</a:t>
            </a:r>
            <a:r>
              <a:rPr lang="sr-Latn-ME" b="1" dirty="0"/>
              <a:t>. </a:t>
            </a:r>
            <a:endParaRPr lang="sr-Latn-M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4546" y="290985"/>
            <a:ext cx="11338354" cy="1201385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C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DRUGA FAZA SELEKCIJE UČENIKA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7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1338354" cy="1311572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CS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FINALNI KRITERIJUMI ZA SELEKCIJU UČENIKA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1" y="2001328"/>
            <a:ext cx="11301560" cy="4124836"/>
          </a:xfrm>
        </p:spPr>
        <p:txBody>
          <a:bodyPr>
            <a:normAutofit/>
          </a:bodyPr>
          <a:lstStyle/>
          <a:p>
            <a:r>
              <a:rPr lang="sr-Latn-ME" dirty="0"/>
              <a:t>Prilikom odabira kandidata </a:t>
            </a:r>
            <a:r>
              <a:rPr lang="sr-Latn-ME" dirty="0" smtClean="0"/>
              <a:t>vodilo se </a:t>
            </a:r>
            <a:r>
              <a:rPr lang="sr-Latn-ME" dirty="0"/>
              <a:t>računa o jednakosti polova, zastupljenosti učenika iz više različitih škola i učenika sa posebnim obrazovnim potrebama. </a:t>
            </a:r>
            <a:endParaRPr lang="sr-Latn-ME" dirty="0" smtClean="0"/>
          </a:p>
          <a:p>
            <a:r>
              <a:rPr lang="sr-Latn-ME" dirty="0" smtClean="0"/>
              <a:t>Vodilo </a:t>
            </a:r>
            <a:r>
              <a:rPr lang="sr-Latn-ME" dirty="0"/>
              <a:t>se računa o ravnomjernoj zastupljenosti svih navedenih obrazovnih </a:t>
            </a:r>
            <a:r>
              <a:rPr lang="sr-Latn-ME" dirty="0" smtClean="0"/>
              <a:t>programa</a:t>
            </a:r>
          </a:p>
          <a:p>
            <a:r>
              <a:rPr lang="sr-Latn-ME" dirty="0" smtClean="0"/>
              <a:t>Prednost su imali učenici koji nisu učestvovali u istim ili sličnim projektima u toku iste školske godine</a:t>
            </a:r>
          </a:p>
        </p:txBody>
      </p:sp>
    </p:spTree>
    <p:extLst>
      <p:ext uri="{BB962C8B-B14F-4D97-AF65-F5344CB8AC3E}">
        <p14:creationId xmlns:p14="http://schemas.microsoft.com/office/powerpoint/2010/main" val="27055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 CENTAR ZA STRUČNO OBRAZOVANJE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7" y="1885361"/>
            <a:ext cx="10515600" cy="45720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sr-Latn-ME" altLang="en-US" b="1" dirty="0" smtClean="0"/>
              <a:t>JU Centar </a:t>
            </a:r>
            <a:r>
              <a:rPr lang="sr-Latn-ME" altLang="en-US" b="1" dirty="0"/>
              <a:t>za stručno </a:t>
            </a:r>
            <a:r>
              <a:rPr lang="sr-Latn-ME" altLang="en-US" b="1" dirty="0" smtClean="0"/>
              <a:t>obrazovanje je </a:t>
            </a:r>
            <a:r>
              <a:rPr lang="sr-Latn-CS" altLang="en-US" dirty="0" smtClean="0"/>
              <a:t>zadužen za </a:t>
            </a:r>
            <a:r>
              <a:rPr lang="sr-Latn-CS" altLang="en-US" dirty="0"/>
              <a:t>razvoj, savjetodavnu podršku i istraživanje u stručnom obrazovanju mladih i odraslih</a:t>
            </a:r>
            <a:r>
              <a:rPr lang="sr-Latn-CS" altLang="en-US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sr-Latn-CS" dirty="0" smtClean="0"/>
              <a:t>Centar je ključna </a:t>
            </a:r>
            <a:r>
              <a:rPr lang="sr-Latn-CS" dirty="0"/>
              <a:t>institucija za realizaciju aktivnosti </a:t>
            </a:r>
            <a:r>
              <a:rPr lang="sr-Latn-CS" dirty="0" smtClean="0"/>
              <a:t>iz strateških </a:t>
            </a:r>
            <a:r>
              <a:rPr lang="sr-Latn-CS" dirty="0"/>
              <a:t>dokumenata i akcionih planova stručnog obrazovanja. </a:t>
            </a:r>
            <a:endParaRPr lang="sr-Latn-CS" dirty="0" smtClean="0"/>
          </a:p>
          <a:p>
            <a:pPr algn="just">
              <a:spcBef>
                <a:spcPts val="1200"/>
              </a:spcBef>
            </a:pPr>
            <a:r>
              <a:rPr lang="sr-Latn-CS" dirty="0"/>
              <a:t>K</a:t>
            </a:r>
            <a:r>
              <a:rPr lang="sr-Latn-CS" dirty="0" smtClean="0"/>
              <a:t>oordinira </a:t>
            </a:r>
            <a:r>
              <a:rPr lang="sr-Latn-CS" dirty="0"/>
              <a:t>izradom standarda zanimanja, standarda kvalifikacija i obrazovnih programa, osposobljava radne grupe za pripremu tih dokumenata, osposobljava nastavnike za </a:t>
            </a:r>
            <a:r>
              <a:rPr lang="sr-Latn-CS" dirty="0" smtClean="0"/>
              <a:t>implementaciju </a:t>
            </a:r>
            <a:r>
              <a:rPr lang="sr-Latn-CS" dirty="0"/>
              <a:t>obrazovnih programa. </a:t>
            </a:r>
            <a:endParaRPr lang="sr-Latn-CS" dirty="0" smtClean="0"/>
          </a:p>
          <a:p>
            <a:pPr algn="just">
              <a:spcBef>
                <a:spcPts val="1200"/>
              </a:spcBef>
            </a:pPr>
            <a:r>
              <a:rPr lang="sr-Latn-CS" dirty="0"/>
              <a:t>P</a:t>
            </a:r>
            <a:r>
              <a:rPr lang="sr-Latn-CS" dirty="0" smtClean="0"/>
              <a:t>održava </a:t>
            </a:r>
            <a:r>
              <a:rPr lang="sr-Latn-CS" dirty="0"/>
              <a:t>profesionalni razvoj </a:t>
            </a:r>
            <a:r>
              <a:rPr lang="sr-Latn-CS" dirty="0" smtClean="0"/>
              <a:t>nastavnika i priprema </a:t>
            </a:r>
            <a:r>
              <a:rPr lang="sr-Latn-CS" dirty="0"/>
              <a:t>kataloge programa stručnog usavršavanja </a:t>
            </a:r>
            <a:r>
              <a:rPr lang="sr-Latn-CS" dirty="0" smtClean="0"/>
              <a:t>nastavnika</a:t>
            </a:r>
          </a:p>
          <a:p>
            <a:pPr algn="just">
              <a:spcBef>
                <a:spcPts val="1200"/>
              </a:spcBef>
            </a:pPr>
            <a:r>
              <a:rPr lang="sr-Latn-CS" dirty="0"/>
              <a:t>U</a:t>
            </a:r>
            <a:r>
              <a:rPr lang="sr-Latn-CS" dirty="0" smtClean="0"/>
              <a:t>čestvuje </a:t>
            </a:r>
            <a:r>
              <a:rPr lang="sr-Latn-CS" dirty="0"/>
              <a:t>u procesu eksternog utvrđivanja kvaliteta obrazovno-vaspitnog rada ustanova, pruža podršku ustanovama u uspostavljanju mehanizama internog obezbjeđenja </a:t>
            </a:r>
            <a:r>
              <a:rPr lang="sr-Latn-CS" dirty="0" smtClean="0"/>
              <a:t>kvaliteta</a:t>
            </a:r>
          </a:p>
          <a:p>
            <a:pPr algn="just">
              <a:spcBef>
                <a:spcPts val="1200"/>
              </a:spcBef>
            </a:pPr>
            <a:r>
              <a:rPr lang="sr-Latn-CS" dirty="0" smtClean="0"/>
              <a:t>Prati </a:t>
            </a:r>
            <a:r>
              <a:rPr lang="sr-Latn-CS" dirty="0"/>
              <a:t>kvalitet realizacije ispita na završetku </a:t>
            </a:r>
            <a:r>
              <a:rPr lang="sr-Latn-CS" dirty="0" smtClean="0"/>
              <a:t>obrazovanja</a:t>
            </a:r>
          </a:p>
          <a:p>
            <a:pPr algn="just">
              <a:spcBef>
                <a:spcPts val="1200"/>
              </a:spcBef>
            </a:pPr>
            <a:r>
              <a:rPr lang="sr-Latn-CS" dirty="0"/>
              <a:t>U</a:t>
            </a:r>
            <a:r>
              <a:rPr lang="sr-Latn-CS" dirty="0" smtClean="0"/>
              <a:t>tvrđuje </a:t>
            </a:r>
            <a:r>
              <a:rPr lang="sr-Latn-CS" dirty="0"/>
              <a:t>uslove za realizaciju praktičnog obrazovanja kod </a:t>
            </a:r>
            <a:r>
              <a:rPr lang="sr-Latn-CS" dirty="0" smtClean="0"/>
              <a:t>poslodavaca</a:t>
            </a:r>
          </a:p>
          <a:p>
            <a:pPr algn="just">
              <a:spcBef>
                <a:spcPts val="1200"/>
              </a:spcBef>
            </a:pPr>
            <a:r>
              <a:rPr lang="sr-Latn-CS" dirty="0"/>
              <a:t>O</a:t>
            </a:r>
            <a:r>
              <a:rPr lang="sr-Latn-CS" dirty="0" smtClean="0"/>
              <a:t>rganizuje </a:t>
            </a:r>
            <a:r>
              <a:rPr lang="sr-Latn-CS" dirty="0"/>
              <a:t>takmičenje učenika u </a:t>
            </a:r>
            <a:r>
              <a:rPr lang="sr-Latn-CS" dirty="0" smtClean="0"/>
              <a:t>vještinama</a:t>
            </a:r>
          </a:p>
          <a:p>
            <a:pPr algn="just">
              <a:spcBef>
                <a:spcPts val="1200"/>
              </a:spcBef>
            </a:pPr>
            <a:r>
              <a:rPr lang="sr-Latn-CS" dirty="0" smtClean="0"/>
              <a:t>Zadužen je za razvoj obrazovanja odraslih i cjeloživotnog učenja</a:t>
            </a:r>
            <a:endParaRPr lang="en-US" dirty="0"/>
          </a:p>
          <a:p>
            <a:pPr algn="just">
              <a:spcBef>
                <a:spcPts val="1200"/>
              </a:spcBef>
              <a:buFontTx/>
              <a:buNone/>
            </a:pPr>
            <a:endParaRPr lang="sr-Latn-ME" altLang="en-US" b="1" dirty="0"/>
          </a:p>
          <a:p>
            <a:pPr marL="0" indent="0">
              <a:buNone/>
            </a:pPr>
            <a:endParaRPr lang="sr-Latn-ME" b="1" dirty="0"/>
          </a:p>
        </p:txBody>
      </p:sp>
    </p:spTree>
    <p:extLst>
      <p:ext uri="{BB962C8B-B14F-4D97-AF65-F5344CB8AC3E}">
        <p14:creationId xmlns:p14="http://schemas.microsoft.com/office/powerpoint/2010/main" val="15547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1338354" cy="1311572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 SELEKCIJE UČENIKA ZA A1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1" y="1904214"/>
            <a:ext cx="11301560" cy="4572000"/>
          </a:xfrm>
        </p:spPr>
        <p:txBody>
          <a:bodyPr>
            <a:normAutofit/>
          </a:bodyPr>
          <a:lstStyle/>
          <a:p>
            <a:r>
              <a:rPr lang="sr-Latn-ME" dirty="0" smtClean="0"/>
              <a:t>Dvije komisije Centra za stručno obrazovanje su zvanično formirane </a:t>
            </a:r>
          </a:p>
          <a:p>
            <a:r>
              <a:rPr lang="sr-Latn-ME" dirty="0" smtClean="0"/>
              <a:t>Prva faza selekcije je završena na osnovu dokumentacije</a:t>
            </a:r>
          </a:p>
          <a:p>
            <a:r>
              <a:rPr lang="sr-Latn-ME" dirty="0" smtClean="0"/>
              <a:t>Druga faza je trajala dva dana  (probjera znanja engleskog jezika, provjera stručnih kompetencija, psihološka provjera kroz radionice i testove)</a:t>
            </a:r>
          </a:p>
          <a:p>
            <a:r>
              <a:rPr lang="sr-Latn-ME" dirty="0" smtClean="0"/>
              <a:t>Organiovani su individualni intervjui sa svim članovima komisije</a:t>
            </a:r>
          </a:p>
          <a:p>
            <a:r>
              <a:rPr lang="sr-Latn-ME" dirty="0" smtClean="0"/>
              <a:t>Organizivana je obuka učenika od strane partnera iz Poljske</a:t>
            </a:r>
          </a:p>
          <a:p>
            <a:r>
              <a:rPr lang="sr-Latn-ME" dirty="0" smtClean="0"/>
              <a:t>Napravljen je upitnik za učenike i roditelje o ličnim podacima, statusu vakcinacije, hroničnim bolestima, pušenju, alkoholu, konzumiranju droge i dr.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1338354" cy="1311572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DODATNE AKTIVNOSTI PRIJE PUTA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1" y="1904214"/>
            <a:ext cx="11301560" cy="4572000"/>
          </a:xfrm>
        </p:spPr>
        <p:txBody>
          <a:bodyPr>
            <a:normAutofit fontScale="92500" lnSpcReduction="20000"/>
          </a:bodyPr>
          <a:lstStyle/>
          <a:p>
            <a:r>
              <a:rPr lang="sr-Latn-ME" b="1" dirty="0" smtClean="0"/>
              <a:t>Promjena zemlje domaćina (Grčka umjesto Poljske). Razlog: rat u Ukrajini</a:t>
            </a:r>
            <a:endParaRPr lang="sr-Latn-ME" b="1" dirty="0"/>
          </a:p>
          <a:p>
            <a:r>
              <a:rPr lang="sr-Latn-ME" dirty="0" smtClean="0"/>
              <a:t>Roditeljski sastanak</a:t>
            </a:r>
          </a:p>
          <a:p>
            <a:r>
              <a:rPr lang="sr-Latn-ME" dirty="0" smtClean="0"/>
              <a:t>Potpisivanje ugovora</a:t>
            </a:r>
          </a:p>
          <a:p>
            <a:r>
              <a:rPr lang="sr-Latn-ME" dirty="0" smtClean="0"/>
              <a:t>Informisanje škola o promjeni datuma stručnog ispita</a:t>
            </a:r>
          </a:p>
          <a:p>
            <a:r>
              <a:rPr lang="sr-Latn-ME" dirty="0" smtClean="0"/>
              <a:t>Prikupljanje dokumentacije</a:t>
            </a:r>
          </a:p>
          <a:p>
            <a:r>
              <a:rPr lang="sr-Latn-ME" dirty="0" smtClean="0"/>
              <a:t>Osiguranje</a:t>
            </a:r>
          </a:p>
          <a:p>
            <a:r>
              <a:rPr lang="sr-Latn-ME" dirty="0" smtClean="0"/>
              <a:t>Kutija prve pomoći za </a:t>
            </a:r>
            <a:r>
              <a:rPr lang="sr-Latn-ME" dirty="0" smtClean="0"/>
              <a:t>put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www.youtube.com/watch?v=eOHA0d-SI-Y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https://fb.watch/d1XuSMhd2n/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18085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CENTAR ZA STRUČNO OBRAZOVANJE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2083324"/>
            <a:ext cx="10515600" cy="4270342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  <a:spcBef>
                <a:spcPts val="1200"/>
              </a:spcBef>
            </a:pPr>
            <a:r>
              <a:rPr lang="sr-Latn-ME" sz="2400" dirty="0"/>
              <a:t>Rad Centra za stručno obrazovanje podrazumijeva aktivnosti u cilju razvoja i implementacije reformskih procesa stručnog obrazovanja, kao i razvojnih procesa u oblasti obrazovanja odraslih i cjeloživotnog učenja. </a:t>
            </a:r>
          </a:p>
          <a:p>
            <a:pPr algn="just">
              <a:lnSpc>
                <a:spcPct val="70000"/>
              </a:lnSpc>
              <a:spcBef>
                <a:spcPts val="1200"/>
              </a:spcBef>
            </a:pPr>
            <a:r>
              <a:rPr lang="sr-Latn-ME" sz="2400" dirty="0"/>
              <a:t>Realizacijom aktivnosti </a:t>
            </a:r>
            <a:r>
              <a:rPr lang="sr-Latn-ME" sz="2400" dirty="0" smtClean="0"/>
              <a:t>iz svoje nadležnosti, Centar pruža profesionalnu </a:t>
            </a:r>
            <a:r>
              <a:rPr lang="sr-Latn-ME" sz="2400" dirty="0"/>
              <a:t>i </a:t>
            </a:r>
            <a:r>
              <a:rPr lang="sr-Latn-ME" sz="2400" dirty="0" smtClean="0"/>
              <a:t>stručnu podršku </a:t>
            </a:r>
            <a:r>
              <a:rPr lang="sr-Latn-ME" sz="2400" dirty="0"/>
              <a:t>školama i licenciranim organizatorima obrazovanja odraslih, stručnom osposobljavanju upravljačkog i nastavnog kadra, povezivanju sa privrednim subjektima, a sve u cilju kvalitetnijeg obrazovanja učenika i polaznika. </a:t>
            </a:r>
          </a:p>
          <a:p>
            <a:pPr algn="just">
              <a:lnSpc>
                <a:spcPct val="70000"/>
              </a:lnSpc>
              <a:spcBef>
                <a:spcPts val="1200"/>
              </a:spcBef>
            </a:pPr>
            <a:r>
              <a:rPr lang="sr-Latn-ME" sz="2400" dirty="0"/>
              <a:t>Razvoj partnerskih odnosa sa privrednim subjektima, sindikatima, tržištem rada i drugim relevantnim partnerima na nacionalnom i lokalnom nivou doprinosi boljem razumijevanju privrede i adekvatnom odgovoru sistema stručnog obrazovanja i obrazovanja odraslih u dijelu stvaranja potrebnih, kompetentnih i konkurentnih kadrova na tržištu rada</a:t>
            </a:r>
            <a:r>
              <a:rPr lang="sr-Latn-ME" sz="2400" dirty="0" smtClean="0"/>
              <a:t>. </a:t>
            </a:r>
            <a:endParaRPr lang="sr-Latn-M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44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OHA0d-SI-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004" y="273377"/>
            <a:ext cx="11462993" cy="64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sr-Latn-ME" b="1" dirty="0" smtClean="0"/>
              <a:t>HVALA NA PAŽNJI</a:t>
            </a:r>
            <a:endParaRPr lang="sr-Latn-M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3005"/>
            <a:ext cx="10515600" cy="410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ME" b="1" dirty="0" smtClean="0"/>
              <a:t>Centar za stručno obrazovanje</a:t>
            </a:r>
            <a:endParaRPr lang="sr-Latn-ME" dirty="0"/>
          </a:p>
          <a:p>
            <a:pPr marL="0" indent="0" algn="ctr">
              <a:buNone/>
            </a:pPr>
            <a:r>
              <a:rPr lang="sr-Latn-ME" dirty="0" smtClean="0"/>
              <a:t>Novaka Miloševa 18, 81000 </a:t>
            </a:r>
            <a:r>
              <a:rPr lang="sr-Latn-ME" dirty="0"/>
              <a:t>Podgorica</a:t>
            </a:r>
          </a:p>
          <a:p>
            <a:pPr marL="0" indent="0" algn="ctr">
              <a:buNone/>
            </a:pPr>
            <a:r>
              <a:rPr lang="sr-Latn-ME" dirty="0" smtClean="0">
                <a:hlinkClick r:id="rId2"/>
              </a:rPr>
              <a:t>www.cso.gov.me</a:t>
            </a:r>
            <a:r>
              <a:rPr lang="sr-Latn-ME" dirty="0" smtClean="0"/>
              <a:t> </a:t>
            </a:r>
            <a:endParaRPr lang="sr-Latn-ME" dirty="0"/>
          </a:p>
          <a:p>
            <a:pPr marL="0" indent="0" algn="ctr">
              <a:buNone/>
            </a:pPr>
            <a:r>
              <a:rPr lang="sr-Latn-ME" dirty="0" smtClean="0">
                <a:hlinkClick r:id="rId3"/>
              </a:rPr>
              <a:t>www.cso.edu.me</a:t>
            </a:r>
            <a:r>
              <a:rPr lang="sr-Latn-ME" dirty="0" smtClean="0"/>
              <a:t> </a:t>
            </a:r>
            <a:endParaRPr lang="sr-Latn-ME" dirty="0"/>
          </a:p>
          <a:p>
            <a:pPr marL="0" indent="0" algn="ctr">
              <a:buNone/>
            </a:pPr>
            <a:endParaRPr lang="sr-Latn-ME" b="1" dirty="0" smtClean="0"/>
          </a:p>
          <a:p>
            <a:pPr marL="0" indent="0" algn="ctr">
              <a:buNone/>
            </a:pPr>
            <a:r>
              <a:rPr lang="sr-Latn-ME" dirty="0" smtClean="0"/>
              <a:t> </a:t>
            </a:r>
          </a:p>
          <a:p>
            <a:pPr marL="0" indent="0" algn="ctr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436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1385457"/>
            <a:ext cx="10515600" cy="3660995"/>
          </a:xfrm>
        </p:spPr>
        <p:txBody>
          <a:bodyPr>
            <a:noAutofit/>
          </a:bodyPr>
          <a:lstStyle/>
          <a:p>
            <a:pPr algn="ctr"/>
            <a:r>
              <a:rPr lang="sr-Latn-ME" b="1" dirty="0" smtClean="0"/>
              <a:t>ERASMUS+ PROJEKAT</a:t>
            </a:r>
            <a:br>
              <a:rPr lang="sr-Latn-ME" b="1" dirty="0" smtClean="0"/>
            </a:br>
            <a:r>
              <a:rPr lang="sr-Latn-ME" b="1" dirty="0" smtClean="0"/>
              <a:t>CONNECTED THROUGH MOBILITY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1332" y="1674855"/>
            <a:ext cx="10426748" cy="279216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r>
              <a:rPr lang="sr-Latn-ME" sz="4800" b="1" dirty="0" smtClean="0"/>
              <a:t/>
            </a:r>
            <a:br>
              <a:rPr lang="sr-Latn-ME" sz="4800" b="1" dirty="0" smtClean="0"/>
            </a:br>
            <a:endParaRPr lang="sr-Latn-ME" sz="36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OSNOVNE INFORMACIJE O PROJEKTU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2092750"/>
            <a:ext cx="10515600" cy="4357925"/>
          </a:xfrm>
        </p:spPr>
        <p:txBody>
          <a:bodyPr>
            <a:normAutofit/>
          </a:bodyPr>
          <a:lstStyle/>
          <a:p>
            <a:r>
              <a:rPr lang="sr-Latn-ME" dirty="0"/>
              <a:t>Projekat „Povezani kroz mobilnost“ („Connected through mobility“) je u okviru Sporazuma br. EAC-2020-0865 zaključen između koordinatora projekta, koju predstavlja </a:t>
            </a:r>
            <a:r>
              <a:rPr lang="sr-Latn-ME" b="1" dirty="0"/>
              <a:t>MeOut Association iz Mađarske</a:t>
            </a:r>
            <a:r>
              <a:rPr lang="sr-Latn-ME" dirty="0"/>
              <a:t> i Evropske unije, koju predstavlja Evropska komisija. </a:t>
            </a:r>
            <a:endParaRPr lang="sr-Latn-ME" dirty="0" smtClean="0"/>
          </a:p>
          <a:p>
            <a:r>
              <a:rPr lang="sr-Latn-ME" dirty="0" smtClean="0"/>
              <a:t>Evropska </a:t>
            </a:r>
            <a:r>
              <a:rPr lang="sr-Latn-ME" dirty="0"/>
              <a:t>Komisija je dodijelila grant koordinatoru u skladu sa odredbama i uslovima navedenim u Posebnim uslovima, Opštim uslovima i drugim aneksima Sporazuma, u okviru Druge pilot šeme VET mobilnosti za Zapadni Balkan (EAC/S54/2019). </a:t>
            </a:r>
            <a:endParaRPr lang="sr-Latn-ME" dirty="0" smtClean="0"/>
          </a:p>
          <a:p>
            <a:r>
              <a:rPr lang="sr-Latn-ME" dirty="0" smtClean="0"/>
              <a:t>Projekat </a:t>
            </a:r>
            <a:r>
              <a:rPr lang="sr-Latn-ME" dirty="0"/>
              <a:t>traje do 01.06.2024.godine.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>
                <a:solidFill>
                  <a:schemeClr val="tx1"/>
                </a:solidFill>
              </a:rPr>
              <a:t>OSNOVNE INFORMACIJE O PROJEKTU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fontScale="85000" lnSpcReduction="10000"/>
          </a:bodyPr>
          <a:lstStyle/>
          <a:p>
            <a:r>
              <a:rPr lang="sr-Latn-ME" b="1" dirty="0"/>
              <a:t>JU Centar za stručno obrazovanje ima ulogu partnera (korisnika)</a:t>
            </a:r>
            <a:r>
              <a:rPr lang="sr-Latn-ME" dirty="0"/>
              <a:t> u ovom projektu sa obavezom da realizuje sve predviđene projektne aktivnosti, što je definisano Sporazumom o partnerstvu koji je potpisan između koordinatora projekta MeOut Association iz Mađarske i JU Centra za stručno obrazovanje. </a:t>
            </a:r>
            <a:endParaRPr lang="sr-Latn-ME" dirty="0" smtClean="0"/>
          </a:p>
          <a:p>
            <a:r>
              <a:rPr lang="sr-Latn-ME" dirty="0" smtClean="0"/>
              <a:t>Zbog </a:t>
            </a:r>
            <a:r>
              <a:rPr lang="sr-Latn-ME" dirty="0"/>
              <a:t>situacije sa pandemijom izazvanom Covid-om 19, realizacija projektnih aktivnosti </a:t>
            </a:r>
            <a:r>
              <a:rPr lang="sr-Latn-ME" dirty="0" smtClean="0"/>
              <a:t>se sprovodi </a:t>
            </a:r>
            <a:r>
              <a:rPr lang="sr-Latn-ME" dirty="0"/>
              <a:t>u skladu sa mogućnostima u odnosu na planiranu dinamiku. </a:t>
            </a:r>
            <a:endParaRPr lang="sr-Latn-ME" dirty="0" smtClean="0"/>
          </a:p>
          <a:p>
            <a:r>
              <a:rPr lang="sr-Latn-ME" dirty="0"/>
              <a:t>Projekat ima za cilj upoznavanje četiri zemlje zapadnog Balkana: Albanije, Bosne i Hercegovine, Crne Gore i Kosova, sa međunarodnim programom mobilnosti za stručno obrazovanje. </a:t>
            </a:r>
            <a:endParaRPr lang="sr-Latn-ME" dirty="0" smtClean="0"/>
          </a:p>
          <a:p>
            <a:r>
              <a:rPr lang="sr-Latn-ME" dirty="0" smtClean="0"/>
              <a:t>Partnerstvo </a:t>
            </a:r>
            <a:r>
              <a:rPr lang="sr-Latn-ME" dirty="0"/>
              <a:t>je koncipirano tako da iskusni partneri iz EU predstavljajaju kolegama iz zemalja zapadnog Balkana kako da zatvore čitav krug projektnog ciklusa mobilnosti i predstave sve mogućnosti koje programi mobilnosti nude.  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639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</a:rPr>
              <a:t>CILJEVI I ZADACI PROJEKTA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b="1" dirty="0"/>
              <a:t>Ciljevi i zadaci projekta: </a:t>
            </a:r>
            <a:endParaRPr lang="sr-Latn-ME" b="1" dirty="0" smtClean="0"/>
          </a:p>
          <a:p>
            <a:pPr marL="0" indent="0">
              <a:buNone/>
            </a:pPr>
            <a:endParaRPr lang="sr-Latn-ME" dirty="0"/>
          </a:p>
          <a:p>
            <a:pPr lvl="0"/>
            <a:r>
              <a:rPr lang="sr-Latn-ME" dirty="0"/>
              <a:t>Poboljšanje percepcije društva o stručnom obrazovanju u zemljama zapadnog Balkana</a:t>
            </a:r>
          </a:p>
          <a:p>
            <a:pPr lvl="0"/>
            <a:r>
              <a:rPr lang="sr-Latn-ME" dirty="0"/>
              <a:t>Poboljšanje kvaliteta stručnog obrazovanja</a:t>
            </a:r>
          </a:p>
          <a:p>
            <a:pPr lvl="0"/>
            <a:r>
              <a:rPr lang="sr-Latn-ME" dirty="0"/>
              <a:t>Pomoć institucijama stručnog obrazovanja da uspostave snažnije veze za privredom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007262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46" y="290985"/>
            <a:ext cx="10515600" cy="1325563"/>
          </a:xfrm>
          <a:ln w="254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ME" sz="3600" b="1" dirty="0" smtClean="0">
                <a:solidFill>
                  <a:schemeClr val="tx1"/>
                </a:solidFill>
              </a:rPr>
              <a:t>CILJNE GRUPE OBUHVAĆENE PROJEKTOM</a:t>
            </a:r>
            <a:endParaRPr lang="sr-Latn-ME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926771"/>
            <a:ext cx="10515600" cy="45239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b="1" dirty="0"/>
              <a:t>Ciljne grupe obuhvaćene projektom na nivou Crne Gore uključuju:</a:t>
            </a:r>
            <a:endParaRPr lang="sr-Latn-ME" dirty="0"/>
          </a:p>
          <a:p>
            <a:pPr lvl="0"/>
            <a:r>
              <a:rPr lang="sr-Latn-ME" dirty="0"/>
              <a:t>Redovne učenike koji pohađaju III ili IV razred srednjeg stručnog obrazovanja;  </a:t>
            </a:r>
          </a:p>
          <a:p>
            <a:pPr lvl="0"/>
            <a:r>
              <a:rPr lang="sr-Latn-ME" dirty="0"/>
              <a:t>Učenike koji su završili srednje stručno obrazovanje nivoa III ili IV1, u tekućoj školskoj godini u odnosu na vrijeme poziva za mobilnost; </a:t>
            </a:r>
          </a:p>
          <a:p>
            <a:pPr lvl="0"/>
            <a:r>
              <a:rPr lang="sr-Latn-ME" dirty="0"/>
              <a:t>Nastavnike stručnih modula, direktore/pomoćnike direktora stručnih škola i organizatore praktičnog obrazovanja; </a:t>
            </a:r>
          </a:p>
          <a:p>
            <a:pPr lvl="0"/>
            <a:r>
              <a:rPr lang="sr-Latn-ME" dirty="0"/>
              <a:t>Predstavnike Centra za stručno obrazovanje; </a:t>
            </a:r>
          </a:p>
          <a:p>
            <a:pPr lvl="0"/>
            <a:r>
              <a:rPr lang="sr-Latn-ME" dirty="0"/>
              <a:t>Predstavnike udruženja poslodavaca (Privredne komore i Unije poslodavaca) i predstavnike privrede koji učestvuju u dualnom obrazovanju; </a:t>
            </a:r>
          </a:p>
          <a:p>
            <a:pPr lvl="0"/>
            <a:r>
              <a:rPr lang="sr-Latn-ME" dirty="0"/>
              <a:t>Predstavnike Ministarstva </a:t>
            </a:r>
            <a:r>
              <a:rPr lang="sr-Latn-ME" dirty="0" smtClean="0"/>
              <a:t>prosvjete kao </a:t>
            </a:r>
            <a:r>
              <a:rPr lang="sr-Latn-ME" dirty="0"/>
              <a:t>donosioce odluka.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09026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2332</Words>
  <Application>Microsoft Office PowerPoint</Application>
  <PresentationFormat>Widescreen</PresentationFormat>
  <Paragraphs>188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 ERASMUS+ PROJEKAT:  POVEZANI KROZ MOBILNOST  (CONNECTED THROUGH MOBILITY – CTM)</vt:lpstr>
      <vt:lpstr>NADLEŽNOSTI JU CENTRA ZA STRUČNO OBRAZOVANJE</vt:lpstr>
      <vt:lpstr>JU CENTAR ZA STRUČNO OBRAZOVANJE</vt:lpstr>
      <vt:lpstr>CENTAR ZA STRUČNO OBRAZOVANJE</vt:lpstr>
      <vt:lpstr>ERASMUS+ PROJEKAT CONNECTED THROUGH MOBILITY</vt:lpstr>
      <vt:lpstr>OSNOVNE INFORMACIJE O PROJEKTU</vt:lpstr>
      <vt:lpstr>OSNOVNE INFORMACIJE O PROJEKTU</vt:lpstr>
      <vt:lpstr>CILJEVI I ZADACI PROJEKTA</vt:lpstr>
      <vt:lpstr>CILJNE GRUPE OBUHVAĆENE PROJEKTOM</vt:lpstr>
      <vt:lpstr>OBLASTI U OKVIRU KOJIH ĆE SE REALIZOVATI MOBILNOST UČENIKA </vt:lpstr>
      <vt:lpstr>AKTIVNOSTI PREDVIĐENE PROJEKTOM</vt:lpstr>
      <vt:lpstr>A1) Kratkoročna mobilnost učenika srednjih stručnih škola</vt:lpstr>
      <vt:lpstr>A2)  Dugoročna mobilnost učenika srednjih stručnih škola</vt:lpstr>
      <vt:lpstr>A3) Obuke učesnika mobilnosti iz Crne Gore </vt:lpstr>
      <vt:lpstr>A4) Konferencije u okviru projekta</vt:lpstr>
      <vt:lpstr>A5) Učenje na primjeru u obrazovnoj ustanovi/školi za nastavnike</vt:lpstr>
      <vt:lpstr>A6) Izrada vodiča o projektnim aktivnostima</vt:lpstr>
      <vt:lpstr>A7) Koordinacioni sastanci partnera u projektu</vt:lpstr>
      <vt:lpstr>REALIZOVANE AKTIVNOSTI</vt:lpstr>
      <vt:lpstr>Uspostavljanje projektnog tima</vt:lpstr>
      <vt:lpstr>MODULI</vt:lpstr>
      <vt:lpstr>ULOGA CENTRA ZA STRUČNO OBRAZOVANJE U ORGANIZACIJI OVE PROJEKTNE AKTIVNOSTI </vt:lpstr>
      <vt:lpstr>USLOVI ZA PRIJAVLJIVANJE UČENIKA NA PRVI POZIV ZA UČEŠĆE U PROCESU MOBILNOSTI</vt:lpstr>
      <vt:lpstr>POTREBNA DOKUMENTA ZA APLICIRANJE</vt:lpstr>
      <vt:lpstr>KLJUČNE KOMPETENCIJE</vt:lpstr>
      <vt:lpstr>POSTUPAK ODABIRA UČENIKA ZA UČEŠĆE U PROCESU MOBILNOSTI </vt:lpstr>
      <vt:lpstr>POVEZANOST SA NEFORMALNIM UČENJEM</vt:lpstr>
      <vt:lpstr>UČENICI KOJI NAPUSTE ŠKOLOVANJE I UČENICI SA POP</vt:lpstr>
      <vt:lpstr>FINALNI KRITERIJUMI ZA SELEKCIJU UČENIKA</vt:lpstr>
      <vt:lpstr>PROCES SELEKCIJE UČENIKA ZA A1</vt:lpstr>
      <vt:lpstr>DODATNE AKTIVNOSTI PRIJE PUTA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OBUKA NASTAVNIKA ZA PLANIRANJE VASPITNO OBRAZOVNOG RADA</dc:title>
  <dc:creator>Sandra Brkanović</dc:creator>
  <cp:lastModifiedBy>Dusko Rajkovic</cp:lastModifiedBy>
  <cp:revision>461</cp:revision>
  <cp:lastPrinted>2022-05-09T14:51:57Z</cp:lastPrinted>
  <dcterms:created xsi:type="dcterms:W3CDTF">2017-08-24T12:44:09Z</dcterms:created>
  <dcterms:modified xsi:type="dcterms:W3CDTF">2022-05-26T07:05:14Z</dcterms:modified>
</cp:coreProperties>
</file>